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311" r:id="rId3"/>
    <p:sldId id="266" r:id="rId4"/>
    <p:sldId id="256" r:id="rId5"/>
    <p:sldId id="268" r:id="rId6"/>
    <p:sldId id="310" r:id="rId7"/>
    <p:sldId id="278" r:id="rId8"/>
    <p:sldId id="279" r:id="rId9"/>
    <p:sldId id="280" r:id="rId10"/>
    <p:sldId id="258" r:id="rId11"/>
    <p:sldId id="281" r:id="rId12"/>
    <p:sldId id="282" r:id="rId13"/>
    <p:sldId id="283" r:id="rId14"/>
    <p:sldId id="284" r:id="rId15"/>
    <p:sldId id="285" r:id="rId16"/>
    <p:sldId id="286" r:id="rId17"/>
    <p:sldId id="265" r:id="rId18"/>
    <p:sldId id="287" r:id="rId19"/>
    <p:sldId id="288" r:id="rId20"/>
    <p:sldId id="289" r:id="rId21"/>
    <p:sldId id="290" r:id="rId22"/>
    <p:sldId id="269" r:id="rId23"/>
    <p:sldId id="260" r:id="rId24"/>
    <p:sldId id="261" r:id="rId25"/>
    <p:sldId id="262" r:id="rId26"/>
    <p:sldId id="263" r:id="rId27"/>
    <p:sldId id="264" r:id="rId28"/>
    <p:sldId id="292" r:id="rId29"/>
    <p:sldId id="293" r:id="rId30"/>
    <p:sldId id="294" r:id="rId31"/>
    <p:sldId id="295" r:id="rId32"/>
    <p:sldId id="296" r:id="rId33"/>
    <p:sldId id="297" r:id="rId34"/>
    <p:sldId id="298" r:id="rId35"/>
    <p:sldId id="299" r:id="rId36"/>
    <p:sldId id="300" r:id="rId37"/>
    <p:sldId id="273" r:id="rId38"/>
    <p:sldId id="272" r:id="rId39"/>
    <p:sldId id="301" r:id="rId40"/>
    <p:sldId id="302" r:id="rId41"/>
    <p:sldId id="303" r:id="rId42"/>
    <p:sldId id="304" r:id="rId43"/>
    <p:sldId id="277" r:id="rId44"/>
    <p:sldId id="275" r:id="rId45"/>
    <p:sldId id="274" r:id="rId46"/>
    <p:sldId id="276" r:id="rId47"/>
    <p:sldId id="291" r:id="rId48"/>
    <p:sldId id="307" r:id="rId49"/>
    <p:sldId id="305" r:id="rId50"/>
    <p:sldId id="308" r:id="rId51"/>
    <p:sldId id="306" r:id="rId52"/>
    <p:sldId id="309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18D386-DB7E-4224-B18F-F7B24D725E5A}" v="155" dt="2025-09-29T19:38:22.1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2" autoAdjust="0"/>
    <p:restoredTop sz="87559" autoAdjust="0"/>
  </p:normalViewPr>
  <p:slideViewPr>
    <p:cSldViewPr snapToGrid="0">
      <p:cViewPr>
        <p:scale>
          <a:sx n="70" d="100"/>
          <a:sy n="70" d="100"/>
        </p:scale>
        <p:origin x="536" y="-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microsoft.com/office/2015/10/relationships/revisionInfo" Target="revisionInfo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E963E-216B-9A89-4DD8-3AC186FD35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847C57-F6AE-C86C-EB02-8A5EF33DB4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6692C-3A42-462B-BB84-A05BD1E67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9A162-0017-49FB-B742-32925DF0C954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D8780F-DA8C-559B-97FF-4025ABA75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47CB2C-C9BB-F3D3-1FBE-E7051D0E1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68E8-CE57-4958-A563-62A984525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0672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CFE02-3C7F-A2E6-C590-33A28BB05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9DC5F-D114-A444-DD00-5E9CF7D62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D83E5F-4B12-FB4D-2130-34BC8BB30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9A162-0017-49FB-B742-32925DF0C954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A19395-1740-B2E6-B89E-00E402208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6F2C45-4056-A5A2-823A-80E8ED9B8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68E8-CE57-4958-A563-62A984525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590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EAFE1-EC5C-371F-89E7-087C78FAB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391BC5-E730-ED65-3670-23AE06A462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A32EDE-964D-0EFF-1DEA-49660C253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9A162-0017-49FB-B742-32925DF0C954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0D3E1-719F-3A10-69A1-6BD219DA9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BC59DB-D91D-BA33-4950-43335E5E1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68E8-CE57-4958-A563-62A984525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3246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2F45D-299B-BE83-03DD-46B1DF4BB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F5E595-C478-DBFC-EF91-C2E4B59AC1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7AF339-50EE-6661-90F3-5E9799FB3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436252-338A-02F7-BB93-8BC721E7A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9A162-0017-49FB-B742-32925DF0C954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BED9E5-0F7C-B138-98A7-D37AB03A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F438DB-1AC4-B793-E2B5-CFD600327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68E8-CE57-4958-A563-62A984525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505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272A7-46A1-A0EC-0F9D-78D7F4AA1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85250-F1EE-8517-C959-9344095AB9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18816F-E131-1549-3EC7-13532D62BC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39DA6C-ADAA-6F78-2C40-A9FAC19CAB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213F39-9619-18CA-734B-ACB155ECDF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9C4631-4FDA-7179-2AB8-9452C0465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9A162-0017-49FB-B742-32925DF0C954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D9C7FB-C431-69E9-462C-D1D25C5AE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E30FF3-B528-1099-4E09-DECB9F9E4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68E8-CE57-4958-A563-62A984525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1381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D1F8D-5D19-926D-4CAA-CD9B4B2C6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6B8054-6006-DD3F-1E30-44FF51B83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9A162-0017-49FB-B742-32925DF0C954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924988-D19C-B4E2-3DBF-5B96D7675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6684E1-EF6E-AFEC-23F3-A874BE6E1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68E8-CE57-4958-A563-62A984525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087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AE13BF-3D1D-C7D7-78D5-780367F0C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9A162-0017-49FB-B742-32925DF0C954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478E5D-2818-C9DA-384B-EDCEA397B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EF174C-15A2-2E2C-DB35-BCC35F822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68E8-CE57-4958-A563-62A984525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3874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1A2D1-6784-CD1D-6ADB-257518F65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264A4-1A33-0603-AA8F-A3C805846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3E273B-64C1-CDED-2A2C-33F3608EC1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C412FF-CAA8-E70F-BE74-6F9106792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9A162-0017-49FB-B742-32925DF0C954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312076-80B3-710E-3643-B6DE97AB1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30EA85-8D82-57C0-3548-F8D0812E4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68E8-CE57-4958-A563-62A984525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612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A51BC-9904-F208-04E0-21ADA7923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2EB9F3-F221-71B6-27AF-6671710D13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FCDEAF-33C6-E429-95B0-7A71DB73BC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4AF5F9-776E-0524-2C3B-6947061C2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9A162-0017-49FB-B742-32925DF0C954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6E71F7-670F-86D2-8A49-DDAC4DEB9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A6B5E2-9E7E-CA8C-4F9C-782A3FEA8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68E8-CE57-4958-A563-62A984525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6388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DD8A4-B330-28A5-B3F3-A17CF385E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C858EC-12AB-7732-77D2-1F98101F47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1D4746-9EF1-36CC-BA24-E84FD298D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9A162-0017-49FB-B742-32925DF0C954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C928B5-80B8-DC5C-82AA-859E090EF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4E0A8A-EC23-DF2D-11B2-1A0F28975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68E8-CE57-4958-A563-62A984525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1521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93D5EB-2757-C590-822E-FF78E4121D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EA1883-498C-1212-3CFC-EA4FC555E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57ED4-006E-CEF3-2370-5965741A0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9A162-0017-49FB-B742-32925DF0C954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FAEFD1-2E9A-92B5-4E51-C11DAF92B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0B3C7E-56A1-BB55-5FA9-723B9B0C0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68E8-CE57-4958-A563-62A984525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25557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F8DED-5ED1-06C8-9031-F05AADD39B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EAE56C-4292-9071-FD38-961A46C6D4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98300E-EB80-852F-36AE-AF4A8E33C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6A195-8555-42D3-90D7-CD3809FD57E2}" type="datetime1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E654FA-AF68-5728-DC1B-B2E4D8722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CE7ADB-B9A6-C8FD-646D-ED7F7CDC7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82EF0-FF0F-4DBE-8436-07FC9D2B1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51154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384F4-CF83-70E7-BFF7-D441D899E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8A8AA-80B1-3E0B-10BF-049A19B36F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E17617-1B6B-8AB2-2DF6-C6C42B277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5720B-6240-4C8C-925B-D0A7A337CCD6}" type="datetime1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0F5A4-C835-BC88-8DA4-89EBCB41D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794DA5-4298-17B5-4D65-79DD24209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82EF0-FF0F-4DBE-8436-07FC9D2B1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981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3B726-3935-3C72-CED9-8D975C649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6A71B4-F00D-804A-03D2-4B6A995780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714429-E916-E5EA-4CC9-F4EDE9647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4703-C73A-486F-934B-B1E240EF1DB3}" type="datetime1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59543-65BE-C2AF-8981-ECCE83027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865C1-95FD-4AFF-5D4E-7C16C90EB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82EF0-FF0F-4DBE-8436-07FC9D2B1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77285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D8D3B-6E97-043B-9F73-589B51DA0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DD878-1780-B7F6-0BA8-E856561F9D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FBCAA8-8CBE-445F-6220-FB6E66F2C9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4EA7E2-EF9E-3E1E-405E-BB6EB5B12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8FECD-1E6C-40EF-A632-881816FFCCB0}" type="datetime1">
              <a:rPr lang="en-GB" smtClean="0"/>
              <a:t>29/09/2025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D02506-019C-D3B7-F777-C64C1DD72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05E1B2-85C6-8126-C4E1-336058174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82EF0-FF0F-4DBE-8436-07FC9D2B1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31648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F33A4-C47D-B2C2-DEA7-60566A11B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DEC1BF-C81C-3D62-DF76-8F41EE15E1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74C8C8-B3D1-1FD4-9A0F-8DF555E122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4A63F3-C32F-0E6F-0839-3C39595A5F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17C943-61F9-DDF5-F5B1-7D901C57FE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46D661-85C0-20D5-89DE-E9146CC6A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38B9A-208D-4ADD-934B-AB2B97C922AF}" type="datetime1">
              <a:rPr lang="en-GB" smtClean="0"/>
              <a:t>29/09/2025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7009D0-E067-B1F3-BC1C-E158CA133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BFED86-D73D-2BAE-EEF0-8264CD9F4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82EF0-FF0F-4DBE-8436-07FC9D2B1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96798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E7487-331A-A322-1B75-8CD2A2D8B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23642C-3902-F3AB-FA7A-06BCA2314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F07A2-E3BA-41E3-9668-1C2F8767BAD3}" type="datetime1">
              <a:rPr lang="en-GB" smtClean="0"/>
              <a:t>29/09/2025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7C07E7-CF1B-7E94-EE6D-5F7A0A23D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AFB3B5-2022-2690-535F-65817D3A1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82EF0-FF0F-4DBE-8436-07FC9D2B1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89039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1021A5-BD5D-AC52-B1AD-27F73C118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9A0DB-C21B-49F9-929D-641DE26D464B}" type="datetime1">
              <a:rPr lang="en-GB" smtClean="0"/>
              <a:t>29/09/2025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4E08BF-2E31-A43C-D5D1-4BDECBF8B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46E5F4-BE36-D19B-F534-CE9164382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82EF0-FF0F-4DBE-8436-07FC9D2B1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86047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1D07B-5D8D-7B02-38F6-2760D9DE6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6D2D92-439D-8DB7-3787-8E3F093657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07BE40-2257-1E85-9D6D-FA374F9C34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49FA6B-B787-F41F-CF64-B3BA1C3E6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1ADB8-EB70-4974-8CED-E4CA9202A073}" type="datetime1">
              <a:rPr lang="en-GB" smtClean="0"/>
              <a:t>29/09/2025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51AF5F-6A5F-EF0D-A5F3-9EAE6768D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3791F2-8ACC-C309-2219-22969238A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82EF0-FF0F-4DBE-8436-07FC9D2B1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90118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EBDAC-0B31-30FA-204D-2A4178942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CC3A68-35DC-2DF5-36A5-2E852AEF12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3A40EC-A282-39DA-F58D-CCBACF7AD9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FD274B-700A-A93F-CFCA-9070D4504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FD45-0D81-4386-8F41-E1F78047D653}" type="datetime1">
              <a:rPr lang="en-GB" smtClean="0"/>
              <a:t>29/09/2025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C8580E-CBAC-FEE6-C834-070210BC5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57AC7B-994A-C925-E914-1C3CC0989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82EF0-FF0F-4DBE-8436-07FC9D2B1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71579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A53B9-23D1-BE24-ECBD-7FCA71C7D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858354-2948-F218-0117-5FAF21107E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1D8F58-7633-9417-91BE-5BADDDD5D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45CC7-0FB6-4D36-B236-46A9BB6B1B6D}" type="datetime1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2EE354-DB4C-8543-1BE7-AFA998B6A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39976C-46E5-B1F8-5F8C-FD359DADF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82EF0-FF0F-4DBE-8436-07FC9D2B1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29733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D38B99-C2D0-4AF8-B7FE-AAA0DD1876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5C9794-75C6-CD95-B454-CEC409AEA3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494B4C-2B57-EE44-7859-0CEC9C0EB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1ECF0-4D8B-42DC-A958-94CCB7183058}" type="datetime1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A0FF03-8B2C-B040-71E0-9D9F4A796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396DD-904F-D525-26CE-CE12D603C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82EF0-FF0F-4DBE-8436-07FC9D2B1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5957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52962A-9C1A-6565-B4FE-60B9DA429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DBFED1-FBF8-1C44-6D6F-7F6B8D20D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4162B1-B8B6-BFE5-73BA-82277AE3F8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09A162-0017-49FB-B742-32925DF0C954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FCBA45-04B2-4D07-505C-AADEFD3A79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4587FB-FB4A-3668-464C-41109CF14C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B268E8-CE57-4958-A563-62A984525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9077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57DCFC-9BBB-9AF6-E8FD-8EF1A8C45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B8F4CA-BE2C-69D2-CE4B-1B9D3D0F19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C8A6E2-3C3A-BE8A-F35F-CA01391084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81504F-B12A-4B6F-B1D0-88CC59E093AB}" type="datetime1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48772-F7FC-D3D5-75F4-F386E6260F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8736F3-D886-8A03-32D9-E56BED112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E82EF0-FF0F-4DBE-8436-07FC9D2B1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7034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3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33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7900F7-F313-E90F-618E-3E29868753A4}"/>
              </a:ext>
            </a:extLst>
          </p:cNvPr>
          <p:cNvSpPr txBox="1"/>
          <p:nvPr/>
        </p:nvSpPr>
        <p:spPr>
          <a:xfrm>
            <a:off x="630515" y="696133"/>
            <a:ext cx="5205662" cy="3566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Year 7 Spring Term</a:t>
            </a:r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4298D20B-1855-9AA6-4DFC-A0AC14301406}"/>
              </a:ext>
            </a:extLst>
          </p:cNvPr>
          <p:cNvSpPr/>
          <p:nvPr/>
        </p:nvSpPr>
        <p:spPr>
          <a:xfrm>
            <a:off x="569789" y="4469409"/>
            <a:ext cx="5044440" cy="338328"/>
          </a:xfrm>
          <a:custGeom>
            <a:avLst/>
            <a:gdLst/>
            <a:ahLst/>
            <a:cxnLst/>
            <a:rect l="l" t="t" r="r" b="b"/>
            <a:pathLst>
              <a:path w="7315200" h="676656">
                <a:moveTo>
                  <a:pt x="0" y="0"/>
                </a:moveTo>
                <a:lnTo>
                  <a:pt x="7315200" y="0"/>
                </a:lnTo>
                <a:lnTo>
                  <a:pt x="7315200" y="676656"/>
                </a:lnTo>
                <a:lnTo>
                  <a:pt x="0" y="6766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12" name="Picture 11" descr="A field of pink tulips&#10;&#10;AI-generated content may be incorrect.">
            <a:extLst>
              <a:ext uri="{FF2B5EF4-FFF2-40B4-BE49-F238E27FC236}">
                <a16:creationId xmlns:a16="http://schemas.microsoft.com/office/drawing/2014/main" id="{8409BAC4-5952-AF00-EA3A-DE1781314E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26"/>
          <a:stretch>
            <a:fillRect/>
          </a:stretch>
        </p:blipFill>
        <p:spPr>
          <a:xfrm>
            <a:off x="6144882" y="184666"/>
            <a:ext cx="6089676" cy="6858000"/>
          </a:xfrm>
          <a:prstGeom prst="rect">
            <a:avLst/>
          </a:prstGeom>
          <a:effectLst>
            <a:softEdge rad="406400"/>
          </a:effectLst>
        </p:spPr>
      </p:pic>
      <p:sp>
        <p:nvSpPr>
          <p:cNvPr id="15" name="Freeform 2">
            <a:extLst>
              <a:ext uri="{FF2B5EF4-FFF2-40B4-BE49-F238E27FC236}">
                <a16:creationId xmlns:a16="http://schemas.microsoft.com/office/drawing/2014/main" id="{1CA6E81F-4230-3F45-9CAF-8933C6F6B612}"/>
              </a:ext>
            </a:extLst>
          </p:cNvPr>
          <p:cNvSpPr/>
          <p:nvPr/>
        </p:nvSpPr>
        <p:spPr>
          <a:xfrm>
            <a:off x="1365935" y="590945"/>
            <a:ext cx="3734821" cy="3022721"/>
          </a:xfrm>
          <a:custGeom>
            <a:avLst/>
            <a:gdLst/>
            <a:ahLst/>
            <a:cxnLst/>
            <a:rect l="l" t="t" r="r" b="b"/>
            <a:pathLst>
              <a:path w="6309264" h="5547340">
                <a:moveTo>
                  <a:pt x="0" y="0"/>
                </a:moveTo>
                <a:lnTo>
                  <a:pt x="6309264" y="0"/>
                </a:lnTo>
                <a:lnTo>
                  <a:pt x="6309264" y="5547340"/>
                </a:lnTo>
                <a:lnTo>
                  <a:pt x="0" y="55473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158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6EBA92B-D3FC-93EC-91F3-7C8A687613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4783091"/>
              </p:ext>
            </p:extLst>
          </p:nvPr>
        </p:nvGraphicFramePr>
        <p:xfrm>
          <a:off x="0" y="0"/>
          <a:ext cx="12192000" cy="6845968"/>
        </p:xfrm>
        <a:graphic>
          <a:graphicData uri="http://schemas.openxmlformats.org/drawingml/2006/table">
            <a:tbl>
              <a:tblPr bandRow="1"/>
              <a:tblGrid>
                <a:gridCol w="12192000">
                  <a:extLst>
                    <a:ext uri="{9D8B030D-6E8A-4147-A177-3AD203B41FA5}">
                      <a16:colId xmlns:a16="http://schemas.microsoft.com/office/drawing/2014/main" val="3974809168"/>
                    </a:ext>
                  </a:extLst>
                </a:gridCol>
              </a:tblGrid>
              <a:tr h="8554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F4761"/>
                          </a:solidFill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F4761"/>
                          </a:solidFill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</a:t>
                      </a:r>
                      <a:r>
                        <a:rPr kumimoji="0" lang="en-GB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Year 7 Overview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4562987"/>
                  </a:ext>
                </a:extLst>
              </a:tr>
              <a:tr h="12485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Aspirational outcomes for year 7 based on Bloom’s Affective Taxonomy (Anderson &amp; Krathwohl, 2009).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b="1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Receiving: Has an awareness of individual emotional differences, shows a willingness to hear and learn about emotional diversity.</a:t>
                      </a:r>
                      <a:endParaRPr lang="en-GB" sz="2000" b="1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8657656"/>
                  </a:ext>
                </a:extLst>
              </a:tr>
              <a:tr h="5500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Progression in learning aims from </a:t>
                      </a:r>
                      <a:r>
                        <a:rPr lang="en-GB" sz="4000" b="1" dirty="0">
                          <a:solidFill>
                            <a:srgbClr val="FFC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self, </a:t>
                      </a:r>
                      <a:r>
                        <a:rPr lang="en-GB" sz="20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to </a:t>
                      </a:r>
                      <a:r>
                        <a:rPr lang="en-GB" sz="4000" b="1" dirty="0">
                          <a:solidFill>
                            <a:srgbClr val="8ED873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others</a:t>
                      </a:r>
                      <a:r>
                        <a:rPr lang="en-GB" sz="20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, to </a:t>
                      </a:r>
                      <a:r>
                        <a:rPr lang="en-GB" sz="4000" b="1" dirty="0">
                          <a:solidFill>
                            <a:srgbClr val="FFFF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community</a:t>
                      </a:r>
                      <a:endParaRPr lang="en-GB" sz="4000" b="1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5780286"/>
                  </a:ext>
                </a:extLst>
              </a:tr>
              <a:tr h="4112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Responding to one’s emotions with curiosity</a:t>
                      </a:r>
                      <a:endParaRPr lang="en-GB" sz="2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8081976"/>
                  </a:ext>
                </a:extLst>
              </a:tr>
              <a:tr h="4112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Exploring our emotional self</a:t>
                      </a:r>
                      <a:endParaRPr lang="en-GB" sz="2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9024864"/>
                  </a:ext>
                </a:extLst>
              </a:tr>
              <a:tr h="4112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Recognising the uniqueness of one’s emotions</a:t>
                      </a:r>
                      <a:endParaRPr lang="en-GB" sz="2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0491266"/>
                  </a:ext>
                </a:extLst>
              </a:tr>
              <a:tr h="4112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Having a growth mindset about our emotional selves</a:t>
                      </a:r>
                      <a:endParaRPr lang="en-GB" sz="2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0934168"/>
                  </a:ext>
                </a:extLst>
              </a:tr>
              <a:tr h="4112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Understanding emotional energy</a:t>
                      </a:r>
                      <a:endParaRPr lang="en-GB" sz="2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8305059"/>
                  </a:ext>
                </a:extLst>
              </a:tr>
              <a:tr h="4112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Identifying and using stress-management strategies</a:t>
                      </a:r>
                      <a:endParaRPr lang="en-GB" sz="2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146256"/>
                  </a:ext>
                </a:extLst>
              </a:tr>
              <a:tr h="4112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Learning to express one’s emotional needs</a:t>
                      </a:r>
                      <a:endParaRPr lang="en-GB" sz="2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D87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16619"/>
                  </a:ext>
                </a:extLst>
              </a:tr>
              <a:tr h="4112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Developing an awareness that different people express and experience emotions differently</a:t>
                      </a:r>
                      <a:endParaRPr lang="en-GB" sz="2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D87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4093682"/>
                  </a:ext>
                </a:extLst>
              </a:tr>
              <a:tr h="4112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Engaging in adult-led conflict resolution </a:t>
                      </a:r>
                      <a:endParaRPr lang="en-GB" sz="2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D87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723848"/>
                  </a:ext>
                </a:extLst>
              </a:tr>
              <a:tr h="4112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Demonstrating curiosity and open-mindedness </a:t>
                      </a:r>
                      <a:endParaRPr lang="en-GB" sz="2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000630"/>
                  </a:ext>
                </a:extLst>
              </a:tr>
            </a:tbl>
          </a:graphicData>
        </a:graphic>
      </p:graphicFrame>
      <p:sp>
        <p:nvSpPr>
          <p:cNvPr id="2" name="Freeform 2">
            <a:extLst>
              <a:ext uri="{FF2B5EF4-FFF2-40B4-BE49-F238E27FC236}">
                <a16:creationId xmlns:a16="http://schemas.microsoft.com/office/drawing/2014/main" id="{D1CE9D64-8FF8-F3C2-6346-D522B898CE91}"/>
              </a:ext>
            </a:extLst>
          </p:cNvPr>
          <p:cNvSpPr/>
          <p:nvPr/>
        </p:nvSpPr>
        <p:spPr>
          <a:xfrm>
            <a:off x="73152" y="91440"/>
            <a:ext cx="978408" cy="798416"/>
          </a:xfrm>
          <a:custGeom>
            <a:avLst/>
            <a:gdLst/>
            <a:ahLst/>
            <a:cxnLst/>
            <a:rect l="l" t="t" r="r" b="b"/>
            <a:pathLst>
              <a:path w="6309264" h="5547340">
                <a:moveTo>
                  <a:pt x="0" y="0"/>
                </a:moveTo>
                <a:lnTo>
                  <a:pt x="6309264" y="0"/>
                </a:lnTo>
                <a:lnTo>
                  <a:pt x="6309264" y="5547340"/>
                </a:lnTo>
                <a:lnTo>
                  <a:pt x="0" y="55473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766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B3F9EC0-2060-1DCD-5127-D38374D758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2756636"/>
              </p:ext>
            </p:extLst>
          </p:nvPr>
        </p:nvGraphicFramePr>
        <p:xfrm>
          <a:off x="0" y="0"/>
          <a:ext cx="12192000" cy="6851520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1209675">
                  <a:extLst>
                    <a:ext uri="{9D8B030D-6E8A-4147-A177-3AD203B41FA5}">
                      <a16:colId xmlns:a16="http://schemas.microsoft.com/office/drawing/2014/main" val="2993274238"/>
                    </a:ext>
                  </a:extLst>
                </a:gridCol>
                <a:gridCol w="3438525">
                  <a:extLst>
                    <a:ext uri="{9D8B030D-6E8A-4147-A177-3AD203B41FA5}">
                      <a16:colId xmlns:a16="http://schemas.microsoft.com/office/drawing/2014/main" val="3380804215"/>
                    </a:ext>
                  </a:extLst>
                </a:gridCol>
                <a:gridCol w="4587240">
                  <a:extLst>
                    <a:ext uri="{9D8B030D-6E8A-4147-A177-3AD203B41FA5}">
                      <a16:colId xmlns:a16="http://schemas.microsoft.com/office/drawing/2014/main" val="1065307946"/>
                    </a:ext>
                  </a:extLst>
                </a:gridCol>
                <a:gridCol w="2956560">
                  <a:extLst>
                    <a:ext uri="{9D8B030D-6E8A-4147-A177-3AD203B41FA5}">
                      <a16:colId xmlns:a16="http://schemas.microsoft.com/office/drawing/2014/main" val="1389732516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Spring Term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54" marR="4805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Aims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54" marR="48054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Objective</a:t>
                      </a:r>
                      <a:endParaRPr lang="en-GB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54" marR="4805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Activity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* Requires printing and/or photocopying</a:t>
                      </a:r>
                    </a:p>
                  </a:txBody>
                  <a:tcPr marL="48054" marR="48054" marT="0" marB="0"/>
                </a:tc>
                <a:extLst>
                  <a:ext uri="{0D108BD9-81ED-4DB2-BD59-A6C34878D82A}">
                    <a16:rowId xmlns:a16="http://schemas.microsoft.com/office/drawing/2014/main" val="3345374410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Week 1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54" marR="4805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Revisiting Prior Learning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54" marR="48054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Reconnecting through colour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54" marR="4805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 Mr Men and Little Miss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54" marR="48054" marT="0" marB="0"/>
                </a:tc>
                <a:extLst>
                  <a:ext uri="{0D108BD9-81ED-4DB2-BD59-A6C34878D82A}">
                    <a16:rowId xmlns:a16="http://schemas.microsoft.com/office/drawing/2014/main" val="4131204406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Week 2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en-GB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54" marR="48054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Having a growth mindset about our emotional selves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54" marR="48054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Understanding how a different lens can change our responses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54" marR="4805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Colour Context</a:t>
                      </a:r>
                      <a:endParaRPr lang="en-GB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54" marR="48054" marT="0" marB="0"/>
                </a:tc>
                <a:extLst>
                  <a:ext uri="{0D108BD9-81ED-4DB2-BD59-A6C34878D82A}">
                    <a16:rowId xmlns:a16="http://schemas.microsoft.com/office/drawing/2014/main" val="2332569783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Week 3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en-GB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54" marR="48054" marT="0" marB="0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Discovering different perspectives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54" marR="4805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Optics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54" marR="48054" marT="0" marB="0"/>
                </a:tc>
                <a:extLst>
                  <a:ext uri="{0D108BD9-81ED-4DB2-BD59-A6C34878D82A}">
                    <a16:rowId xmlns:a16="http://schemas.microsoft.com/office/drawing/2014/main" val="207882982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Week 4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en-GB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54" marR="48054" marT="0" marB="0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Exploring our assumptions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en-GB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54" marR="4805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Reaction Reel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54" marR="48054" marT="0" marB="0"/>
                </a:tc>
                <a:extLst>
                  <a:ext uri="{0D108BD9-81ED-4DB2-BD59-A6C34878D82A}">
                    <a16:rowId xmlns:a16="http://schemas.microsoft.com/office/drawing/2014/main" val="2517827665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Week 5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54" marR="48054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Understanding emotional energy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54" marR="48054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Exploring the idea of emotional energy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54" marR="4805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Emotional Energy Videos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54" marR="48054" marT="0" marB="0"/>
                </a:tc>
                <a:extLst>
                  <a:ext uri="{0D108BD9-81ED-4DB2-BD59-A6C34878D82A}">
                    <a16:rowId xmlns:a16="http://schemas.microsoft.com/office/drawing/2014/main" val="222368354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Week 6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54" marR="48054" marT="0" marB="0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Understanding one’s own emotional energy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54" marR="4805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Emotional Energy Sheet*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54" marR="48054" marT="0" marB="0"/>
                </a:tc>
                <a:extLst>
                  <a:ext uri="{0D108BD9-81ED-4DB2-BD59-A6C34878D82A}">
                    <a16:rowId xmlns:a16="http://schemas.microsoft.com/office/drawing/2014/main" val="1100857137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Week 7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54" marR="48054" marT="0" marB="0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Identifying how to increase one’s emotional energy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54" marR="4805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Charging My Emotional Energy Poster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54" marR="48054" marT="0" marB="0"/>
                </a:tc>
                <a:extLst>
                  <a:ext uri="{0D108BD9-81ED-4DB2-BD59-A6C34878D82A}">
                    <a16:rowId xmlns:a16="http://schemas.microsoft.com/office/drawing/2014/main" val="2977413393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Week 8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en-GB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54" marR="48054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Identifying and using stress-management strategies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54" marR="48054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 Exploring breathing techniques for self-regulation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54" marR="4805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 Rainbow Breathing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54" marR="48054" marT="0" marB="0"/>
                </a:tc>
                <a:extLst>
                  <a:ext uri="{0D108BD9-81ED-4DB2-BD59-A6C34878D82A}">
                    <a16:rowId xmlns:a16="http://schemas.microsoft.com/office/drawing/2014/main" val="3311765377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Week 9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</a:p>
                  </a:txBody>
                  <a:tcPr marL="48054" marR="48054" marT="0" marB="0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 Exploring grounding techniques for self-regulation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54" marR="4805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 Colour Visualising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54" marR="48054" marT="0" marB="0"/>
                </a:tc>
                <a:extLst>
                  <a:ext uri="{0D108BD9-81ED-4DB2-BD59-A6C34878D82A}">
                    <a16:rowId xmlns:a16="http://schemas.microsoft.com/office/drawing/2014/main" val="219695867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Week 10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54" marR="48054" marT="0" marB="0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 Reflecting on our toolkit for self-regulation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54" marR="4805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Revisiting the emotional energy poster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54" marR="48054" marT="0" marB="0"/>
                </a:tc>
                <a:extLst>
                  <a:ext uri="{0D108BD9-81ED-4DB2-BD59-A6C34878D82A}">
                    <a16:rowId xmlns:a16="http://schemas.microsoft.com/office/drawing/2014/main" val="33394287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3494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976C884-6BCA-7E25-5A0C-4BDA2D567A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3894517"/>
              </p:ext>
            </p:extLst>
          </p:nvPr>
        </p:nvGraphicFramePr>
        <p:xfrm>
          <a:off x="0" y="0"/>
          <a:ext cx="12192000" cy="6887262"/>
        </p:xfrm>
        <a:graphic>
          <a:graphicData uri="http://schemas.openxmlformats.org/drawingml/2006/table">
            <a:tbl>
              <a:tblPr bandRow="1"/>
              <a:tblGrid>
                <a:gridCol w="7213600">
                  <a:extLst>
                    <a:ext uri="{9D8B030D-6E8A-4147-A177-3AD203B41FA5}">
                      <a16:colId xmlns:a16="http://schemas.microsoft.com/office/drawing/2014/main" val="3070378101"/>
                    </a:ext>
                  </a:extLst>
                </a:gridCol>
                <a:gridCol w="4978400">
                  <a:extLst>
                    <a:ext uri="{9D8B030D-6E8A-4147-A177-3AD203B41FA5}">
                      <a16:colId xmlns:a16="http://schemas.microsoft.com/office/drawing/2014/main" val="1850547189"/>
                    </a:ext>
                  </a:extLst>
                </a:gridCol>
              </a:tblGrid>
              <a:tr h="70709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      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Year 7 Spring Term Week 1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j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766593"/>
                  </a:ext>
                </a:extLst>
              </a:tr>
              <a:tr h="9378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Learning Objective: </a:t>
                      </a:r>
                      <a:r>
                        <a:rPr lang="en-GB" sz="2000" dirty="0">
                          <a:effectLst/>
                          <a:latin typeface="+mn-lt"/>
                        </a:rPr>
                        <a:t>Reconnecting through colour</a:t>
                      </a: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Activity: Mr Men and Little Miss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 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5796416"/>
                  </a:ext>
                </a:extLst>
              </a:tr>
              <a:tr h="42379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Instructions: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Ask the students to share anything they remember from term 1.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Elicit how we used colour last term.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Show the students the Mr Men and Little Miss slide.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Invite them to think, pair, then share why each of the characters might be the colour they are.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Questions for engagement: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Before activity</a:t>
                      </a:r>
                    </a:p>
                    <a:p>
                      <a:pPr marL="54483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What sessions do you recall from last term?</a:t>
                      </a:r>
                    </a:p>
                    <a:p>
                      <a:pPr marL="54483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How was colour used in these sessions?</a:t>
                      </a:r>
                    </a:p>
                    <a:p>
                      <a:pPr marL="20193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 marL="20193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After activity</a:t>
                      </a:r>
                    </a:p>
                    <a:p>
                      <a:pPr marL="54483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Encourage class to share what they discussed in their pairs and to notice any similarities/differences with other pairs?</a:t>
                      </a:r>
                    </a:p>
                    <a:p>
                      <a:pPr marL="20193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3667139"/>
                  </a:ext>
                </a:extLst>
              </a:tr>
              <a:tr h="97510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Resources: 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323370"/>
                  </a:ext>
                </a:extLst>
              </a:tr>
            </a:tbl>
          </a:graphicData>
        </a:graphic>
      </p:graphicFrame>
      <p:sp>
        <p:nvSpPr>
          <p:cNvPr id="3" name="Freeform 2">
            <a:extLst>
              <a:ext uri="{FF2B5EF4-FFF2-40B4-BE49-F238E27FC236}">
                <a16:creationId xmlns:a16="http://schemas.microsoft.com/office/drawing/2014/main" id="{7E27E529-F3EA-227A-4F1E-3B9893920575}"/>
              </a:ext>
            </a:extLst>
          </p:cNvPr>
          <p:cNvSpPr/>
          <p:nvPr/>
        </p:nvSpPr>
        <p:spPr>
          <a:xfrm>
            <a:off x="82296" y="0"/>
            <a:ext cx="804672" cy="679544"/>
          </a:xfrm>
          <a:custGeom>
            <a:avLst/>
            <a:gdLst/>
            <a:ahLst/>
            <a:cxnLst/>
            <a:rect l="l" t="t" r="r" b="b"/>
            <a:pathLst>
              <a:path w="6309264" h="5547340">
                <a:moveTo>
                  <a:pt x="0" y="0"/>
                </a:moveTo>
                <a:lnTo>
                  <a:pt x="6309264" y="0"/>
                </a:lnTo>
                <a:lnTo>
                  <a:pt x="6309264" y="5547340"/>
                </a:lnTo>
                <a:lnTo>
                  <a:pt x="0" y="55473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97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cartoon characters&#10;&#10;AI-generated content may be incorrect.">
            <a:extLst>
              <a:ext uri="{FF2B5EF4-FFF2-40B4-BE49-F238E27FC236}">
                <a16:creationId xmlns:a16="http://schemas.microsoft.com/office/drawing/2014/main" id="{2BB968E6-C6C3-5615-6C5F-F1E81161EE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386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D3FBB-83D4-E96B-5311-6A5C0E110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E31CF44-1BA2-0110-DB32-CF96FF97EB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0619220"/>
              </p:ext>
            </p:extLst>
          </p:nvPr>
        </p:nvGraphicFramePr>
        <p:xfrm>
          <a:off x="0" y="0"/>
          <a:ext cx="12192000" cy="6858001"/>
        </p:xfrm>
        <a:graphic>
          <a:graphicData uri="http://schemas.openxmlformats.org/drawingml/2006/table">
            <a:tbl>
              <a:tblPr bandRow="1"/>
              <a:tblGrid>
                <a:gridCol w="8194766">
                  <a:extLst>
                    <a:ext uri="{9D8B030D-6E8A-4147-A177-3AD203B41FA5}">
                      <a16:colId xmlns:a16="http://schemas.microsoft.com/office/drawing/2014/main" val="3070378101"/>
                    </a:ext>
                  </a:extLst>
                </a:gridCol>
                <a:gridCol w="3997234">
                  <a:extLst>
                    <a:ext uri="{9D8B030D-6E8A-4147-A177-3AD203B41FA5}">
                      <a16:colId xmlns:a16="http://schemas.microsoft.com/office/drawing/2014/main" val="1850547189"/>
                    </a:ext>
                  </a:extLst>
                </a:gridCol>
              </a:tblGrid>
              <a:tr h="70709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      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Year 7 Spring Term Week 2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j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766593"/>
                  </a:ext>
                </a:extLst>
              </a:tr>
              <a:tr h="9378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Learning Objective: Understanding how a different lens can change our responses</a:t>
                      </a: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Activity: </a:t>
                      </a:r>
                      <a:r>
                        <a:rPr lang="en-GB" sz="2000" dirty="0">
                          <a:effectLst/>
                          <a:latin typeface="+mn-lt"/>
                        </a:rPr>
                        <a:t>Colour Context</a:t>
                      </a: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5796416"/>
                  </a:ext>
                </a:extLst>
              </a:tr>
              <a:tr h="42379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Instructions: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In the PowerPoint there are 6 different images in pairs, each image appears in two different tones. 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Show the first image and ask the students to think about their response to it.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Then show the second image and ask the students to think about their response to it.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Ask the students to discuss their responses to the first pair of images with their partners, then share as a whole class.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Repeat for the remaining image pairs - you may not get through all the image pairs, that is fine, it is the discussion that matters.</a:t>
                      </a:r>
                      <a:endParaRPr lang="en-GB" sz="2000" dirty="0">
                        <a:effectLst/>
                        <a:latin typeface="+mn-lt"/>
                        <a:ea typeface="Noto Sans Symbols"/>
                        <a:cs typeface="Noto Sans Symbols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Questions for engagement: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What do you notice about your responses?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Are there any similarities or differences between yours and your partner’s responses?</a:t>
                      </a:r>
                      <a:endParaRPr lang="en-GB" sz="2000" dirty="0">
                        <a:effectLst/>
                        <a:latin typeface="+mn-lt"/>
                        <a:ea typeface="Noto Sans Symbols"/>
                        <a:cs typeface="Noto Sans Symbols"/>
                      </a:endParaRPr>
                    </a:p>
                    <a:p>
                      <a:pPr marL="20193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3667139"/>
                  </a:ext>
                </a:extLst>
              </a:tr>
              <a:tr h="97510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Resources: 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323370"/>
                  </a:ext>
                </a:extLst>
              </a:tr>
            </a:tbl>
          </a:graphicData>
        </a:graphic>
      </p:graphicFrame>
      <p:sp>
        <p:nvSpPr>
          <p:cNvPr id="2" name="Freeform 2">
            <a:extLst>
              <a:ext uri="{FF2B5EF4-FFF2-40B4-BE49-F238E27FC236}">
                <a16:creationId xmlns:a16="http://schemas.microsoft.com/office/drawing/2014/main" id="{DF0DA18C-6298-1A99-1319-688C07D6CA85}"/>
              </a:ext>
            </a:extLst>
          </p:cNvPr>
          <p:cNvSpPr/>
          <p:nvPr/>
        </p:nvSpPr>
        <p:spPr>
          <a:xfrm>
            <a:off x="118872" y="82296"/>
            <a:ext cx="713232" cy="633824"/>
          </a:xfrm>
          <a:custGeom>
            <a:avLst/>
            <a:gdLst/>
            <a:ahLst/>
            <a:cxnLst/>
            <a:rect l="l" t="t" r="r" b="b"/>
            <a:pathLst>
              <a:path w="6309264" h="5547340">
                <a:moveTo>
                  <a:pt x="0" y="0"/>
                </a:moveTo>
                <a:lnTo>
                  <a:pt x="6309264" y="0"/>
                </a:lnTo>
                <a:lnTo>
                  <a:pt x="6309264" y="5547340"/>
                </a:lnTo>
                <a:lnTo>
                  <a:pt x="0" y="55473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1217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685800"/>
            <a:ext cx="12192000" cy="5334000"/>
          </a:xfrm>
          <a:custGeom>
            <a:avLst/>
            <a:gdLst/>
            <a:ahLst/>
            <a:cxnLst/>
            <a:rect l="l" t="t" r="r" b="b"/>
            <a:pathLst>
              <a:path w="18288000" h="8001000">
                <a:moveTo>
                  <a:pt x="0" y="0"/>
                </a:moveTo>
                <a:lnTo>
                  <a:pt x="18288000" y="0"/>
                </a:lnTo>
                <a:lnTo>
                  <a:pt x="18288000" y="8001000"/>
                </a:lnTo>
                <a:lnTo>
                  <a:pt x="0" y="8001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685800"/>
            <a:ext cx="12192000" cy="5334000"/>
          </a:xfrm>
          <a:custGeom>
            <a:avLst/>
            <a:gdLst/>
            <a:ahLst/>
            <a:cxnLst/>
            <a:rect l="l" t="t" r="r" b="b"/>
            <a:pathLst>
              <a:path w="18288000" h="8001000">
                <a:moveTo>
                  <a:pt x="0" y="0"/>
                </a:moveTo>
                <a:lnTo>
                  <a:pt x="18288000" y="0"/>
                </a:lnTo>
                <a:lnTo>
                  <a:pt x="18288000" y="8001000"/>
                </a:lnTo>
                <a:lnTo>
                  <a:pt x="0" y="8001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49284" y="0"/>
            <a:ext cx="10293433" cy="6858000"/>
          </a:xfrm>
          <a:custGeom>
            <a:avLst/>
            <a:gdLst/>
            <a:ahLst/>
            <a:cxnLst/>
            <a:rect l="l" t="t" r="r" b="b"/>
            <a:pathLst>
              <a:path w="15440150" h="10287000">
                <a:moveTo>
                  <a:pt x="0" y="0"/>
                </a:moveTo>
                <a:lnTo>
                  <a:pt x="15440150" y="0"/>
                </a:lnTo>
                <a:lnTo>
                  <a:pt x="154401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49284" y="0"/>
            <a:ext cx="10293433" cy="6858000"/>
          </a:xfrm>
          <a:custGeom>
            <a:avLst/>
            <a:gdLst/>
            <a:ahLst/>
            <a:cxnLst/>
            <a:rect l="l" t="t" r="r" b="b"/>
            <a:pathLst>
              <a:path w="15440150" h="10287000">
                <a:moveTo>
                  <a:pt x="0" y="0"/>
                </a:moveTo>
                <a:lnTo>
                  <a:pt x="15440150" y="0"/>
                </a:lnTo>
                <a:lnTo>
                  <a:pt x="154401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0828" y="0"/>
            <a:ext cx="10510345" cy="6858000"/>
          </a:xfrm>
          <a:custGeom>
            <a:avLst/>
            <a:gdLst/>
            <a:ahLst/>
            <a:cxnLst/>
            <a:rect l="l" t="t" r="r" b="b"/>
            <a:pathLst>
              <a:path w="15765517" h="10287000">
                <a:moveTo>
                  <a:pt x="0" y="0"/>
                </a:moveTo>
                <a:lnTo>
                  <a:pt x="15765518" y="0"/>
                </a:lnTo>
                <a:lnTo>
                  <a:pt x="1576551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0828" y="0"/>
            <a:ext cx="10510345" cy="6858000"/>
          </a:xfrm>
          <a:custGeom>
            <a:avLst/>
            <a:gdLst/>
            <a:ahLst/>
            <a:cxnLst/>
            <a:rect l="l" t="t" r="r" b="b"/>
            <a:pathLst>
              <a:path w="15765517" h="10287000">
                <a:moveTo>
                  <a:pt x="0" y="0"/>
                </a:moveTo>
                <a:lnTo>
                  <a:pt x="15765518" y="0"/>
                </a:lnTo>
                <a:lnTo>
                  <a:pt x="1576551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49284" y="0"/>
            <a:ext cx="10293433" cy="6858000"/>
          </a:xfrm>
          <a:custGeom>
            <a:avLst/>
            <a:gdLst/>
            <a:ahLst/>
            <a:cxnLst/>
            <a:rect l="l" t="t" r="r" b="b"/>
            <a:pathLst>
              <a:path w="15440150" h="10287000">
                <a:moveTo>
                  <a:pt x="0" y="0"/>
                </a:moveTo>
                <a:lnTo>
                  <a:pt x="15440150" y="0"/>
                </a:lnTo>
                <a:lnTo>
                  <a:pt x="154401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49284" y="0"/>
            <a:ext cx="10293433" cy="6858000"/>
          </a:xfrm>
          <a:custGeom>
            <a:avLst/>
            <a:gdLst/>
            <a:ahLst/>
            <a:cxnLst/>
            <a:rect l="l" t="t" r="r" b="b"/>
            <a:pathLst>
              <a:path w="15440150" h="10287000">
                <a:moveTo>
                  <a:pt x="0" y="0"/>
                </a:moveTo>
                <a:lnTo>
                  <a:pt x="15440150" y="0"/>
                </a:lnTo>
                <a:lnTo>
                  <a:pt x="154401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06576" y="0"/>
            <a:ext cx="10178850" cy="6858000"/>
          </a:xfrm>
          <a:custGeom>
            <a:avLst/>
            <a:gdLst/>
            <a:ahLst/>
            <a:cxnLst/>
            <a:rect l="l" t="t" r="r" b="b"/>
            <a:pathLst>
              <a:path w="15268275" h="10287000">
                <a:moveTo>
                  <a:pt x="0" y="0"/>
                </a:moveTo>
                <a:lnTo>
                  <a:pt x="15268274" y="0"/>
                </a:lnTo>
                <a:lnTo>
                  <a:pt x="1526827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06576" y="0"/>
            <a:ext cx="10178850" cy="6858000"/>
          </a:xfrm>
          <a:custGeom>
            <a:avLst/>
            <a:gdLst/>
            <a:ahLst/>
            <a:cxnLst/>
            <a:rect l="l" t="t" r="r" b="b"/>
            <a:pathLst>
              <a:path w="15268275" h="10287000">
                <a:moveTo>
                  <a:pt x="0" y="0"/>
                </a:moveTo>
                <a:lnTo>
                  <a:pt x="15268274" y="0"/>
                </a:lnTo>
                <a:lnTo>
                  <a:pt x="1526827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49284" y="0"/>
            <a:ext cx="10293433" cy="6858000"/>
          </a:xfrm>
          <a:custGeom>
            <a:avLst/>
            <a:gdLst/>
            <a:ahLst/>
            <a:cxnLst/>
            <a:rect l="l" t="t" r="r" b="b"/>
            <a:pathLst>
              <a:path w="15440150" h="10287000">
                <a:moveTo>
                  <a:pt x="0" y="0"/>
                </a:moveTo>
                <a:lnTo>
                  <a:pt x="15440150" y="0"/>
                </a:lnTo>
                <a:lnTo>
                  <a:pt x="154401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49284" y="0"/>
            <a:ext cx="10293433" cy="6858000"/>
          </a:xfrm>
          <a:custGeom>
            <a:avLst/>
            <a:gdLst/>
            <a:ahLst/>
            <a:cxnLst/>
            <a:rect l="l" t="t" r="r" b="b"/>
            <a:pathLst>
              <a:path w="15440150" h="10287000">
                <a:moveTo>
                  <a:pt x="0" y="0"/>
                </a:moveTo>
                <a:lnTo>
                  <a:pt x="15440150" y="0"/>
                </a:lnTo>
                <a:lnTo>
                  <a:pt x="154401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3874"/>
            <a:ext cx="12192000" cy="6830252"/>
          </a:xfrm>
          <a:custGeom>
            <a:avLst/>
            <a:gdLst/>
            <a:ahLst/>
            <a:cxnLst/>
            <a:rect l="l" t="t" r="r" b="b"/>
            <a:pathLst>
              <a:path w="18288000" h="10245378">
                <a:moveTo>
                  <a:pt x="0" y="0"/>
                </a:moveTo>
                <a:lnTo>
                  <a:pt x="18288000" y="0"/>
                </a:lnTo>
                <a:lnTo>
                  <a:pt x="18288000" y="10245378"/>
                </a:lnTo>
                <a:lnTo>
                  <a:pt x="0" y="102453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3874"/>
            <a:ext cx="12192000" cy="6830252"/>
          </a:xfrm>
          <a:custGeom>
            <a:avLst/>
            <a:gdLst/>
            <a:ahLst/>
            <a:cxnLst/>
            <a:rect l="l" t="t" r="r" b="b"/>
            <a:pathLst>
              <a:path w="18288000" h="10245378">
                <a:moveTo>
                  <a:pt x="0" y="0"/>
                </a:moveTo>
                <a:lnTo>
                  <a:pt x="18288000" y="0"/>
                </a:lnTo>
                <a:lnTo>
                  <a:pt x="18288000" y="10245378"/>
                </a:lnTo>
                <a:lnTo>
                  <a:pt x="0" y="102453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F20C8-979B-39E0-F99A-318FB2B31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1B873C-8ACA-666B-331C-AB359F26D9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4851493"/>
              </p:ext>
            </p:extLst>
          </p:nvPr>
        </p:nvGraphicFramePr>
        <p:xfrm>
          <a:off x="0" y="1"/>
          <a:ext cx="12192000" cy="6886327"/>
        </p:xfrm>
        <a:graphic>
          <a:graphicData uri="http://schemas.openxmlformats.org/drawingml/2006/table">
            <a:tbl>
              <a:tblPr bandRow="1"/>
              <a:tblGrid>
                <a:gridCol w="8238309">
                  <a:extLst>
                    <a:ext uri="{9D8B030D-6E8A-4147-A177-3AD203B41FA5}">
                      <a16:colId xmlns:a16="http://schemas.microsoft.com/office/drawing/2014/main" val="3070378101"/>
                    </a:ext>
                  </a:extLst>
                </a:gridCol>
                <a:gridCol w="3953691">
                  <a:extLst>
                    <a:ext uri="{9D8B030D-6E8A-4147-A177-3AD203B41FA5}">
                      <a16:colId xmlns:a16="http://schemas.microsoft.com/office/drawing/2014/main" val="1850547189"/>
                    </a:ext>
                  </a:extLst>
                </a:gridCol>
              </a:tblGrid>
              <a:tr h="69586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      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Year 7 Spring Term Week 3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j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766593"/>
                  </a:ext>
                </a:extLst>
              </a:tr>
              <a:tr h="7289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Learning Objective: </a:t>
                      </a:r>
                      <a:r>
                        <a:rPr lang="en-GB" sz="2000" dirty="0">
                          <a:effectLst/>
                          <a:latin typeface="+mn-lt"/>
                        </a:rPr>
                        <a:t>Discovering different perspectives</a:t>
                      </a: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Activity: Optics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 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5796416"/>
                  </a:ext>
                </a:extLst>
              </a:tr>
              <a:tr h="44735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Instructions: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For images 1-4: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Show the optical illusion for 10 seconds.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Then discuss as a class what everyone saw.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Then show the same optical illusions for 30 seconds and invite the students to see if they can discover what their peers saw.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Then for the last 5 minutes show them the magic eye and ask them to share what they see with a partner. Then discuss it as a class. You may or may not be able to see it, it can take some time, just reassure the class that this is about different perspectives, not right answers.</a:t>
                      </a:r>
                      <a:endParaRPr lang="en-GB" sz="2000" dirty="0">
                        <a:effectLst/>
                        <a:latin typeface="+mn-lt"/>
                        <a:ea typeface="Noto Sans Symbols"/>
                        <a:cs typeface="Noto Sans Symbol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Questions for engagement: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Image 1 do you see two people speaking or a candle stick?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Image 2 is the image moving? How is moving?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Image 3 what animals do you see? (duck or rabbit)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Image 4 what colour is the dress?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Image 5 what 3D image do you see?</a:t>
                      </a:r>
                      <a:endParaRPr lang="en-GB" sz="2000" dirty="0">
                        <a:effectLst/>
                        <a:latin typeface="+mn-lt"/>
                        <a:ea typeface="Noto Sans Symbols"/>
                        <a:cs typeface="Noto Sans Symbols"/>
                      </a:endParaRPr>
                    </a:p>
                    <a:p>
                      <a:pPr marL="20193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3667139"/>
                  </a:ext>
                </a:extLst>
              </a:tr>
              <a:tr h="95962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Resources: 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323370"/>
                  </a:ext>
                </a:extLst>
              </a:tr>
            </a:tbl>
          </a:graphicData>
        </a:graphic>
      </p:graphicFrame>
      <p:sp>
        <p:nvSpPr>
          <p:cNvPr id="2" name="Freeform 2">
            <a:extLst>
              <a:ext uri="{FF2B5EF4-FFF2-40B4-BE49-F238E27FC236}">
                <a16:creationId xmlns:a16="http://schemas.microsoft.com/office/drawing/2014/main" id="{CD0F1B8A-247C-D9F8-A85B-667075B43F24}"/>
              </a:ext>
            </a:extLst>
          </p:cNvPr>
          <p:cNvSpPr/>
          <p:nvPr/>
        </p:nvSpPr>
        <p:spPr>
          <a:xfrm>
            <a:off x="109728" y="73152"/>
            <a:ext cx="804672" cy="640080"/>
          </a:xfrm>
          <a:custGeom>
            <a:avLst/>
            <a:gdLst/>
            <a:ahLst/>
            <a:cxnLst/>
            <a:rect l="l" t="t" r="r" b="b"/>
            <a:pathLst>
              <a:path w="6309264" h="5547340">
                <a:moveTo>
                  <a:pt x="0" y="0"/>
                </a:moveTo>
                <a:lnTo>
                  <a:pt x="6309264" y="0"/>
                </a:lnTo>
                <a:lnTo>
                  <a:pt x="6309264" y="5547340"/>
                </a:lnTo>
                <a:lnTo>
                  <a:pt x="0" y="55473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65532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751350" y="0"/>
            <a:ext cx="6689300" cy="6858000"/>
          </a:xfrm>
          <a:custGeom>
            <a:avLst/>
            <a:gdLst/>
            <a:ahLst/>
            <a:cxnLst/>
            <a:rect l="l" t="t" r="r" b="b"/>
            <a:pathLst>
              <a:path w="9251600" h="9414316">
                <a:moveTo>
                  <a:pt x="0" y="0"/>
                </a:moveTo>
                <a:lnTo>
                  <a:pt x="9251600" y="0"/>
                </a:lnTo>
                <a:lnTo>
                  <a:pt x="9251600" y="9414316"/>
                </a:lnTo>
                <a:lnTo>
                  <a:pt x="0" y="94143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25C313-9628-5165-3CE3-4C47F4A10A03}"/>
              </a:ext>
            </a:extLst>
          </p:cNvPr>
          <p:cNvSpPr txBox="1"/>
          <p:nvPr/>
        </p:nvSpPr>
        <p:spPr>
          <a:xfrm>
            <a:off x="322217" y="348343"/>
            <a:ext cx="583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667001" y="-619672"/>
            <a:ext cx="6857999" cy="8097345"/>
          </a:xfrm>
          <a:custGeom>
            <a:avLst/>
            <a:gdLst/>
            <a:ahLst/>
            <a:cxnLst/>
            <a:rect l="l" t="t" r="r" b="b"/>
            <a:pathLst>
              <a:path w="9470355" h="10880834">
                <a:moveTo>
                  <a:pt x="0" y="0"/>
                </a:moveTo>
                <a:lnTo>
                  <a:pt x="9470356" y="0"/>
                </a:lnTo>
                <a:lnTo>
                  <a:pt x="9470356" y="10880834"/>
                </a:lnTo>
                <a:lnTo>
                  <a:pt x="0" y="108808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EC01B8-B697-60DC-E1D8-4070BB13A9DA}"/>
              </a:ext>
            </a:extLst>
          </p:cNvPr>
          <p:cNvSpPr txBox="1"/>
          <p:nvPr/>
        </p:nvSpPr>
        <p:spPr>
          <a:xfrm>
            <a:off x="296091" y="348343"/>
            <a:ext cx="583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68400" y="0"/>
            <a:ext cx="9119537" cy="6858000"/>
          </a:xfrm>
          <a:custGeom>
            <a:avLst/>
            <a:gdLst/>
            <a:ahLst/>
            <a:cxnLst/>
            <a:rect l="l" t="t" r="r" b="b"/>
            <a:pathLst>
              <a:path w="12575812" h="9431859">
                <a:moveTo>
                  <a:pt x="0" y="0"/>
                </a:moveTo>
                <a:lnTo>
                  <a:pt x="12575812" y="0"/>
                </a:lnTo>
                <a:lnTo>
                  <a:pt x="12575812" y="9431859"/>
                </a:lnTo>
                <a:lnTo>
                  <a:pt x="0" y="94318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17279D-305B-5A64-A2C2-A0F3CFBCA040}"/>
              </a:ext>
            </a:extLst>
          </p:cNvPr>
          <p:cNvSpPr txBox="1"/>
          <p:nvPr/>
        </p:nvSpPr>
        <p:spPr>
          <a:xfrm>
            <a:off x="322217" y="348343"/>
            <a:ext cx="583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86422" y="0"/>
            <a:ext cx="5219157" cy="6858000"/>
          </a:xfrm>
          <a:custGeom>
            <a:avLst/>
            <a:gdLst/>
            <a:ahLst/>
            <a:cxnLst/>
            <a:rect l="l" t="t" r="r" b="b"/>
            <a:pathLst>
              <a:path w="7828735" h="10287000">
                <a:moveTo>
                  <a:pt x="0" y="0"/>
                </a:moveTo>
                <a:lnTo>
                  <a:pt x="7828736" y="0"/>
                </a:lnTo>
                <a:lnTo>
                  <a:pt x="782873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405" r="-63016" b="-13306"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37889D-37A8-9650-A282-E10C01DBE342}"/>
              </a:ext>
            </a:extLst>
          </p:cNvPr>
          <p:cNvSpPr txBox="1"/>
          <p:nvPr/>
        </p:nvSpPr>
        <p:spPr>
          <a:xfrm>
            <a:off x="322217" y="348343"/>
            <a:ext cx="583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93316" y="0"/>
            <a:ext cx="9205369" cy="6858000"/>
          </a:xfrm>
          <a:custGeom>
            <a:avLst/>
            <a:gdLst/>
            <a:ahLst/>
            <a:cxnLst/>
            <a:rect l="l" t="t" r="r" b="b"/>
            <a:pathLst>
              <a:path w="13808054" h="10287000">
                <a:moveTo>
                  <a:pt x="0" y="0"/>
                </a:moveTo>
                <a:lnTo>
                  <a:pt x="13808054" y="0"/>
                </a:lnTo>
                <a:lnTo>
                  <a:pt x="1380805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B57416-FA30-F40D-CCF7-3345EBF4BE17}"/>
              </a:ext>
            </a:extLst>
          </p:cNvPr>
          <p:cNvSpPr txBox="1"/>
          <p:nvPr/>
        </p:nvSpPr>
        <p:spPr>
          <a:xfrm>
            <a:off x="322217" y="348343"/>
            <a:ext cx="583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E3AB2-1EEE-147C-AB26-9E916A3E8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43BDA12-E4B7-53EB-2ACF-7FEB1F9D80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0820204"/>
              </p:ext>
            </p:extLst>
          </p:nvPr>
        </p:nvGraphicFramePr>
        <p:xfrm>
          <a:off x="0" y="1"/>
          <a:ext cx="12192000" cy="6858000"/>
        </p:xfrm>
        <a:graphic>
          <a:graphicData uri="http://schemas.openxmlformats.org/drawingml/2006/table">
            <a:tbl>
              <a:tblPr bandRow="1"/>
              <a:tblGrid>
                <a:gridCol w="7515735">
                  <a:extLst>
                    <a:ext uri="{9D8B030D-6E8A-4147-A177-3AD203B41FA5}">
                      <a16:colId xmlns:a16="http://schemas.microsoft.com/office/drawing/2014/main" val="3070378101"/>
                    </a:ext>
                  </a:extLst>
                </a:gridCol>
                <a:gridCol w="4676265">
                  <a:extLst>
                    <a:ext uri="{9D8B030D-6E8A-4147-A177-3AD203B41FA5}">
                      <a16:colId xmlns:a16="http://schemas.microsoft.com/office/drawing/2014/main" val="1850547189"/>
                    </a:ext>
                  </a:extLst>
                </a:gridCol>
              </a:tblGrid>
              <a:tr h="732476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      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Year 7 Spring Term Week 4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j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766593"/>
                  </a:ext>
                </a:extLst>
              </a:tr>
              <a:tr h="9715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Learning Objective: </a:t>
                      </a:r>
                      <a:r>
                        <a:rPr lang="en-GB" sz="2000" dirty="0">
                          <a:effectLst/>
                          <a:latin typeface="+mn-lt"/>
                        </a:rPr>
                        <a:t>Discovering different perspectives</a:t>
                      </a: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Activity: Reaction Reel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 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5796416"/>
                  </a:ext>
                </a:extLst>
              </a:tr>
              <a:tr h="41438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Instructions:</a:t>
                      </a:r>
                    </a:p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Explain that they will be shown a cropped image, followed by the full image which explains the context.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Show each cropped image, then invite the students to hold up, or  point to a colour on their charts which reflects what they think the person might be feeling.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Then show the full image on the following slide and ask the class to pick a colour to reflect how the person might now be feeling.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Invite them to share if the colour they picked changed between the two images.</a:t>
                      </a: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Questions for engagement: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did our perception of how the person was feeling shift between the cropped image and the whole image?</a:t>
                      </a:r>
                    </a:p>
                    <a:p>
                      <a:pPr marL="20193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3667139"/>
                  </a:ext>
                </a:extLst>
              </a:tr>
              <a:tr h="1010107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Resources: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Colour charts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323370"/>
                  </a:ext>
                </a:extLst>
              </a:tr>
            </a:tbl>
          </a:graphicData>
        </a:graphic>
      </p:graphicFrame>
      <p:sp>
        <p:nvSpPr>
          <p:cNvPr id="2" name="Freeform 2">
            <a:extLst>
              <a:ext uri="{FF2B5EF4-FFF2-40B4-BE49-F238E27FC236}">
                <a16:creationId xmlns:a16="http://schemas.microsoft.com/office/drawing/2014/main" id="{88587146-0AF7-18AF-7F2F-D12EA158FF98}"/>
              </a:ext>
            </a:extLst>
          </p:cNvPr>
          <p:cNvSpPr/>
          <p:nvPr/>
        </p:nvSpPr>
        <p:spPr>
          <a:xfrm>
            <a:off x="137160" y="64008"/>
            <a:ext cx="749808" cy="661256"/>
          </a:xfrm>
          <a:custGeom>
            <a:avLst/>
            <a:gdLst/>
            <a:ahLst/>
            <a:cxnLst/>
            <a:rect l="l" t="t" r="r" b="b"/>
            <a:pathLst>
              <a:path w="6309264" h="5547340">
                <a:moveTo>
                  <a:pt x="0" y="0"/>
                </a:moveTo>
                <a:lnTo>
                  <a:pt x="6309264" y="0"/>
                </a:lnTo>
                <a:lnTo>
                  <a:pt x="6309264" y="5547340"/>
                </a:lnTo>
                <a:lnTo>
                  <a:pt x="0" y="55473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95454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119332" y="356888"/>
            <a:ext cx="5953337" cy="6144226"/>
          </a:xfrm>
          <a:custGeom>
            <a:avLst/>
            <a:gdLst/>
            <a:ahLst/>
            <a:cxnLst/>
            <a:rect l="l" t="t" r="r" b="b"/>
            <a:pathLst>
              <a:path w="8930006" h="9216339">
                <a:moveTo>
                  <a:pt x="0" y="0"/>
                </a:moveTo>
                <a:lnTo>
                  <a:pt x="8930006" y="0"/>
                </a:lnTo>
                <a:lnTo>
                  <a:pt x="8930006" y="9216338"/>
                </a:lnTo>
                <a:lnTo>
                  <a:pt x="0" y="92163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45215" t="-57910" r="-99065" b="-150958"/>
            </a:stretch>
          </a:blipFill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72725" y="685800"/>
            <a:ext cx="7646551" cy="5486400"/>
          </a:xfrm>
          <a:custGeom>
            <a:avLst/>
            <a:gdLst/>
            <a:ahLst/>
            <a:cxnLst/>
            <a:rect l="l" t="t" r="r" b="b"/>
            <a:pathLst>
              <a:path w="11469826" h="8229600">
                <a:moveTo>
                  <a:pt x="0" y="0"/>
                </a:moveTo>
                <a:lnTo>
                  <a:pt x="11469826" y="0"/>
                </a:lnTo>
                <a:lnTo>
                  <a:pt x="1146982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3" name="Freeform 3"/>
          <p:cNvSpPr/>
          <p:nvPr/>
        </p:nvSpPr>
        <p:spPr>
          <a:xfrm>
            <a:off x="2374325" y="787400"/>
            <a:ext cx="7646551" cy="5486400"/>
          </a:xfrm>
          <a:custGeom>
            <a:avLst/>
            <a:gdLst/>
            <a:ahLst/>
            <a:cxnLst/>
            <a:rect l="l" t="t" r="r" b="b"/>
            <a:pathLst>
              <a:path w="11469826" h="8229600">
                <a:moveTo>
                  <a:pt x="0" y="0"/>
                </a:moveTo>
                <a:lnTo>
                  <a:pt x="11469826" y="0"/>
                </a:lnTo>
                <a:lnTo>
                  <a:pt x="1146982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08354" y="486266"/>
            <a:ext cx="4645599" cy="5885468"/>
          </a:xfrm>
          <a:custGeom>
            <a:avLst/>
            <a:gdLst/>
            <a:ahLst/>
            <a:cxnLst/>
            <a:rect l="l" t="t" r="r" b="b"/>
            <a:pathLst>
              <a:path w="6968399" h="8828202">
                <a:moveTo>
                  <a:pt x="0" y="0"/>
                </a:moveTo>
                <a:lnTo>
                  <a:pt x="6968399" y="0"/>
                </a:lnTo>
                <a:lnTo>
                  <a:pt x="6968399" y="8828202"/>
                </a:lnTo>
                <a:lnTo>
                  <a:pt x="0" y="88282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7572" t="-18617" r="-254288" b="-140049"/>
            </a:stretch>
          </a:blipFill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978627" y="685800"/>
            <a:ext cx="8234747" cy="5486400"/>
          </a:xfrm>
          <a:custGeom>
            <a:avLst/>
            <a:gdLst/>
            <a:ahLst/>
            <a:cxnLst/>
            <a:rect l="l" t="t" r="r" b="b"/>
            <a:pathLst>
              <a:path w="12352120" h="8229600">
                <a:moveTo>
                  <a:pt x="0" y="0"/>
                </a:moveTo>
                <a:lnTo>
                  <a:pt x="12352120" y="0"/>
                </a:lnTo>
                <a:lnTo>
                  <a:pt x="1235212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57888" y="342900"/>
            <a:ext cx="4802681" cy="6172200"/>
          </a:xfrm>
          <a:custGeom>
            <a:avLst/>
            <a:gdLst/>
            <a:ahLst/>
            <a:cxnLst/>
            <a:rect l="l" t="t" r="r" b="b"/>
            <a:pathLst>
              <a:path w="7204021" h="9258300">
                <a:moveTo>
                  <a:pt x="0" y="0"/>
                </a:moveTo>
                <a:lnTo>
                  <a:pt x="7204021" y="0"/>
                </a:lnTo>
                <a:lnTo>
                  <a:pt x="7204021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3793" t="-23804" r="-197618" b="-130952"/>
            </a:stretch>
          </a:blipFill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978627" y="685800"/>
            <a:ext cx="8234747" cy="5486400"/>
          </a:xfrm>
          <a:custGeom>
            <a:avLst/>
            <a:gdLst/>
            <a:ahLst/>
            <a:cxnLst/>
            <a:rect l="l" t="t" r="r" b="b"/>
            <a:pathLst>
              <a:path w="12352120" h="8229600">
                <a:moveTo>
                  <a:pt x="0" y="0"/>
                </a:moveTo>
                <a:lnTo>
                  <a:pt x="12352120" y="0"/>
                </a:lnTo>
                <a:lnTo>
                  <a:pt x="1235212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24911" y="288629"/>
            <a:ext cx="5956391" cy="6280743"/>
          </a:xfrm>
          <a:custGeom>
            <a:avLst/>
            <a:gdLst/>
            <a:ahLst/>
            <a:cxnLst/>
            <a:rect l="l" t="t" r="r" b="b"/>
            <a:pathLst>
              <a:path w="8934586" h="9421115">
                <a:moveTo>
                  <a:pt x="0" y="0"/>
                </a:moveTo>
                <a:lnTo>
                  <a:pt x="8934586" y="0"/>
                </a:lnTo>
                <a:lnTo>
                  <a:pt x="8934586" y="9421116"/>
                </a:lnTo>
                <a:lnTo>
                  <a:pt x="0" y="942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60941" t="-313911" r="-722265" b="-460058"/>
            </a:stretch>
          </a:blipFill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978627" y="685800"/>
            <a:ext cx="8234747" cy="5486400"/>
          </a:xfrm>
          <a:custGeom>
            <a:avLst/>
            <a:gdLst/>
            <a:ahLst/>
            <a:cxnLst/>
            <a:rect l="l" t="t" r="r" b="b"/>
            <a:pathLst>
              <a:path w="12352120" h="8229600">
                <a:moveTo>
                  <a:pt x="0" y="0"/>
                </a:moveTo>
                <a:lnTo>
                  <a:pt x="12352120" y="0"/>
                </a:lnTo>
                <a:lnTo>
                  <a:pt x="1235212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FBEBC-4D38-864F-4B9D-BC91347ED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3957B34-FF48-F2E7-8B21-D3FBB7F860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2002157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bandRow="1"/>
              <a:tblGrid>
                <a:gridCol w="7707086">
                  <a:extLst>
                    <a:ext uri="{9D8B030D-6E8A-4147-A177-3AD203B41FA5}">
                      <a16:colId xmlns:a16="http://schemas.microsoft.com/office/drawing/2014/main" val="3070378101"/>
                    </a:ext>
                  </a:extLst>
                </a:gridCol>
                <a:gridCol w="4484914">
                  <a:extLst>
                    <a:ext uri="{9D8B030D-6E8A-4147-A177-3AD203B41FA5}">
                      <a16:colId xmlns:a16="http://schemas.microsoft.com/office/drawing/2014/main" val="1850547189"/>
                    </a:ext>
                  </a:extLst>
                </a:gridCol>
              </a:tblGrid>
              <a:tr h="74264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      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Year 7 Spring Term Week 5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j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766593"/>
                  </a:ext>
                </a:extLst>
              </a:tr>
              <a:tr h="6402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Learning Objective: </a:t>
                      </a:r>
                      <a:r>
                        <a:rPr lang="en-GB" sz="2000" dirty="0">
                          <a:effectLst/>
                          <a:latin typeface="+mn-lt"/>
                        </a:rPr>
                        <a:t>Exploring the idea of emotional energy</a:t>
                      </a: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Activity: Emotional Energy Video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 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5796416"/>
                  </a:ext>
                </a:extLst>
              </a:tr>
              <a:tr h="44509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Instructions: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Watch the first clip and invite the students to identify a colour which matches the emotions of the students in the exam room. 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Elicit the idea that our emotional energy levels can go up and down, just like our physical energy levels.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Then watch the remaining video clips, and after each one, invite the students to identify a colour which reflects the emotional energy of the people in the video clips.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Discuss as a class or think, pair, share.</a:t>
                      </a: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Questions for engagement: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do you think the people are feeling?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is happening to their emotional energy levels?</a:t>
                      </a: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3667139"/>
                  </a:ext>
                </a:extLst>
              </a:tr>
              <a:tr h="1024124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Resources: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Colour charts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323370"/>
                  </a:ext>
                </a:extLst>
              </a:tr>
            </a:tbl>
          </a:graphicData>
        </a:graphic>
      </p:graphicFrame>
      <p:sp>
        <p:nvSpPr>
          <p:cNvPr id="2" name="Freeform 2">
            <a:extLst>
              <a:ext uri="{FF2B5EF4-FFF2-40B4-BE49-F238E27FC236}">
                <a16:creationId xmlns:a16="http://schemas.microsoft.com/office/drawing/2014/main" id="{63A62D51-626D-054E-127C-C70B1AA2B30F}"/>
              </a:ext>
            </a:extLst>
          </p:cNvPr>
          <p:cNvSpPr/>
          <p:nvPr/>
        </p:nvSpPr>
        <p:spPr>
          <a:xfrm>
            <a:off x="109728" y="73152"/>
            <a:ext cx="804672" cy="688688"/>
          </a:xfrm>
          <a:custGeom>
            <a:avLst/>
            <a:gdLst/>
            <a:ahLst/>
            <a:cxnLst/>
            <a:rect l="l" t="t" r="r" b="b"/>
            <a:pathLst>
              <a:path w="6309264" h="5547340">
                <a:moveTo>
                  <a:pt x="0" y="0"/>
                </a:moveTo>
                <a:lnTo>
                  <a:pt x="6309264" y="0"/>
                </a:lnTo>
                <a:lnTo>
                  <a:pt x="6309264" y="5547340"/>
                </a:lnTo>
                <a:lnTo>
                  <a:pt x="0" y="55473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81645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Untitled design (10)">
            <a:hlinkClick r:id="" action="ppaction://media"/>
            <a:extLst>
              <a:ext uri="{FF2B5EF4-FFF2-40B4-BE49-F238E27FC236}">
                <a16:creationId xmlns:a16="http://schemas.microsoft.com/office/drawing/2014/main" id="{3A409515-B6C4-DF1F-CC5F-E7CA63BC6CF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255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Untitled design (11)">
            <a:hlinkClick r:id="" action="ppaction://media"/>
            <a:extLst>
              <a:ext uri="{FF2B5EF4-FFF2-40B4-BE49-F238E27FC236}">
                <a16:creationId xmlns:a16="http://schemas.microsoft.com/office/drawing/2014/main" id="{6A83ECA2-C7A4-7BA3-67E5-C9B14C36E6B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705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Untitled design (13)">
            <a:hlinkClick r:id="" action="ppaction://media"/>
            <a:extLst>
              <a:ext uri="{FF2B5EF4-FFF2-40B4-BE49-F238E27FC236}">
                <a16:creationId xmlns:a16="http://schemas.microsoft.com/office/drawing/2014/main" id="{88205177-2315-CA4A-DE7B-FA66489802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328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Untitled design (15)">
            <a:hlinkClick r:id="" action="ppaction://media"/>
            <a:extLst>
              <a:ext uri="{FF2B5EF4-FFF2-40B4-BE49-F238E27FC236}">
                <a16:creationId xmlns:a16="http://schemas.microsoft.com/office/drawing/2014/main" id="{A13276BD-B7D6-FE1C-D855-FA607CCCBD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53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Untitled design (17)">
            <a:hlinkClick r:id="" action="ppaction://media"/>
            <a:extLst>
              <a:ext uri="{FF2B5EF4-FFF2-40B4-BE49-F238E27FC236}">
                <a16:creationId xmlns:a16="http://schemas.microsoft.com/office/drawing/2014/main" id="{A06CE2D6-7C9F-4220-304F-869CA24420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452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DE5DF-F63D-BE8A-68DD-59492D1C2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84B8243-1AB0-51AF-082E-AC54F458A7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1583927"/>
              </p:ext>
            </p:extLst>
          </p:nvPr>
        </p:nvGraphicFramePr>
        <p:xfrm>
          <a:off x="0" y="0"/>
          <a:ext cx="12192000" cy="6857999"/>
        </p:xfrm>
        <a:graphic>
          <a:graphicData uri="http://schemas.openxmlformats.org/drawingml/2006/table">
            <a:tbl>
              <a:tblPr bandRow="1"/>
              <a:tblGrid>
                <a:gridCol w="8325394">
                  <a:extLst>
                    <a:ext uri="{9D8B030D-6E8A-4147-A177-3AD203B41FA5}">
                      <a16:colId xmlns:a16="http://schemas.microsoft.com/office/drawing/2014/main" val="3070378101"/>
                    </a:ext>
                  </a:extLst>
                </a:gridCol>
                <a:gridCol w="3866606">
                  <a:extLst>
                    <a:ext uri="{9D8B030D-6E8A-4147-A177-3AD203B41FA5}">
                      <a16:colId xmlns:a16="http://schemas.microsoft.com/office/drawing/2014/main" val="1850547189"/>
                    </a:ext>
                  </a:extLst>
                </a:gridCol>
              </a:tblGrid>
              <a:tr h="73901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      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Year 7 Spring Term Week 6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j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766593"/>
                  </a:ext>
                </a:extLst>
              </a:tr>
              <a:tr h="6706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Learning Objective: </a:t>
                      </a:r>
                      <a:r>
                        <a:rPr lang="en-GB" sz="2000" dirty="0">
                          <a:effectLst/>
                          <a:latin typeface="+mn-lt"/>
                        </a:rPr>
                        <a:t>Understanding ones own emotional energy</a:t>
                      </a: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Activity: Emotional Energy Sheet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 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5796416"/>
                  </a:ext>
                </a:extLst>
              </a:tr>
              <a:tr h="44292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Instructions: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Ask the students to choose 2 coloured pencils, one to represent feeling emotionally charged, and one to represent feeling emotionally drained.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Ask the students to colour the top two arrows on their sheets accordingly.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Explain to the students that they have 6 pictures to consider.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Each picture has an up arrow and a down arrow.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each picture, ask the students to colour the up arrow if they would find the activity emotionally charging, or the down arrow if they would find it emotionally draining.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Discuss in pairs, then as a group.</a:t>
                      </a: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Questions for engagement: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Are there any activities which you could have coloured both arrows?</a:t>
                      </a: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3667139"/>
                  </a:ext>
                </a:extLst>
              </a:tr>
              <a:tr h="1019118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Resources: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Colouring pencils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Emotional energy 1 per student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323370"/>
                  </a:ext>
                </a:extLst>
              </a:tr>
            </a:tbl>
          </a:graphicData>
        </a:graphic>
      </p:graphicFrame>
      <p:sp>
        <p:nvSpPr>
          <p:cNvPr id="2" name="Freeform 2">
            <a:extLst>
              <a:ext uri="{FF2B5EF4-FFF2-40B4-BE49-F238E27FC236}">
                <a16:creationId xmlns:a16="http://schemas.microsoft.com/office/drawing/2014/main" id="{D069BED5-6946-F293-BDAD-9A2713A6B5D3}"/>
              </a:ext>
            </a:extLst>
          </p:cNvPr>
          <p:cNvSpPr/>
          <p:nvPr/>
        </p:nvSpPr>
        <p:spPr>
          <a:xfrm>
            <a:off x="100584" y="82296"/>
            <a:ext cx="795528" cy="578960"/>
          </a:xfrm>
          <a:custGeom>
            <a:avLst/>
            <a:gdLst/>
            <a:ahLst/>
            <a:cxnLst/>
            <a:rect l="l" t="t" r="r" b="b"/>
            <a:pathLst>
              <a:path w="6309264" h="5547340">
                <a:moveTo>
                  <a:pt x="0" y="0"/>
                </a:moveTo>
                <a:lnTo>
                  <a:pt x="6309264" y="0"/>
                </a:lnTo>
                <a:lnTo>
                  <a:pt x="6309264" y="5547340"/>
                </a:lnTo>
                <a:lnTo>
                  <a:pt x="0" y="55473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74400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with arrows&#10;&#10;AI-generated content may be incorrect.">
            <a:extLst>
              <a:ext uri="{FF2B5EF4-FFF2-40B4-BE49-F238E27FC236}">
                <a16:creationId xmlns:a16="http://schemas.microsoft.com/office/drawing/2014/main" id="{446AD09C-3535-F9C4-8443-B608E46B54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527825" y="-1733552"/>
            <a:ext cx="6660099" cy="1032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277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D8D81-9D75-55C3-6C38-FDA58F836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D621EE4-5F95-7F54-F450-092628F69E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470752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bandRow="1"/>
              <a:tblGrid>
                <a:gridCol w="8096250">
                  <a:extLst>
                    <a:ext uri="{9D8B030D-6E8A-4147-A177-3AD203B41FA5}">
                      <a16:colId xmlns:a16="http://schemas.microsoft.com/office/drawing/2014/main" val="3070378101"/>
                    </a:ext>
                  </a:extLst>
                </a:gridCol>
                <a:gridCol w="4095750">
                  <a:extLst>
                    <a:ext uri="{9D8B030D-6E8A-4147-A177-3AD203B41FA5}">
                      <a16:colId xmlns:a16="http://schemas.microsoft.com/office/drawing/2014/main" val="1850547189"/>
                    </a:ext>
                  </a:extLst>
                </a:gridCol>
              </a:tblGrid>
              <a:tr h="723808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      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Year 7 Spring Term Week 7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j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766593"/>
                  </a:ext>
                </a:extLst>
              </a:tr>
              <a:tr h="10836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Learning Objective: </a:t>
                      </a:r>
                      <a:r>
                        <a:rPr lang="en-GB" sz="2000" dirty="0">
                          <a:effectLst/>
                          <a:latin typeface="+mn-lt"/>
                        </a:rPr>
                        <a:t>Identifying how to increase one’s emotional energy</a:t>
                      </a: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Activity: Energiser Poster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5796416"/>
                  </a:ext>
                </a:extLst>
              </a:tr>
              <a:tr h="4052341">
                <a:tc>
                  <a:txBody>
                    <a:bodyPr/>
                    <a:lstStyle/>
                    <a:p>
                      <a:pPr lvl="0"/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Instructions: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Show the students the example Charging My Emotional Energy Poster.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Ask why some of these things might be on there.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Ask students to design their own poster featuring the things that increase their emotional energy, they can include the ideas from the previous session and new ones.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 can compare and discuss their posters with their peers.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Once finished, collect the posters in as they will need them again in week 10.</a:t>
                      </a: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Questions for engagement: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Do we all find the same things energising?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What might you find energising that someone else finds draining?</a:t>
                      </a:r>
                    </a:p>
                    <a:p>
                      <a:pPr marL="20193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3667139"/>
                  </a:ext>
                </a:extLst>
              </a:tr>
              <a:tr h="99815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Resources: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Paper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Colouring pencils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323370"/>
                  </a:ext>
                </a:extLst>
              </a:tr>
            </a:tbl>
          </a:graphicData>
        </a:graphic>
      </p:graphicFrame>
      <p:sp>
        <p:nvSpPr>
          <p:cNvPr id="2" name="Freeform 2">
            <a:extLst>
              <a:ext uri="{FF2B5EF4-FFF2-40B4-BE49-F238E27FC236}">
                <a16:creationId xmlns:a16="http://schemas.microsoft.com/office/drawing/2014/main" id="{EA7BBA03-0A56-A29A-C01E-6E82282D8C87}"/>
              </a:ext>
            </a:extLst>
          </p:cNvPr>
          <p:cNvSpPr/>
          <p:nvPr/>
        </p:nvSpPr>
        <p:spPr>
          <a:xfrm>
            <a:off x="118872" y="0"/>
            <a:ext cx="804672" cy="731520"/>
          </a:xfrm>
          <a:custGeom>
            <a:avLst/>
            <a:gdLst/>
            <a:ahLst/>
            <a:cxnLst/>
            <a:rect l="l" t="t" r="r" b="b"/>
            <a:pathLst>
              <a:path w="6309264" h="5547340">
                <a:moveTo>
                  <a:pt x="0" y="0"/>
                </a:moveTo>
                <a:lnTo>
                  <a:pt x="6309264" y="0"/>
                </a:lnTo>
                <a:lnTo>
                  <a:pt x="6309264" y="5547340"/>
                </a:lnTo>
                <a:lnTo>
                  <a:pt x="0" y="55473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5999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oster of different types of energy&#10;&#10;AI-generated content may be incorrect.">
            <a:extLst>
              <a:ext uri="{FF2B5EF4-FFF2-40B4-BE49-F238E27FC236}">
                <a16:creationId xmlns:a16="http://schemas.microsoft.com/office/drawing/2014/main" id="{16990206-357B-BD25-1501-21305521F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" b="5374"/>
          <a:stretch>
            <a:fillRect/>
          </a:stretch>
        </p:blipFill>
        <p:spPr>
          <a:xfrm>
            <a:off x="3486149" y="0"/>
            <a:ext cx="50341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9077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915BFB-8609-B321-69BD-A38785085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8666AEA-DE9B-300C-5191-DAA93E0DA1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2795446"/>
              </p:ext>
            </p:extLst>
          </p:nvPr>
        </p:nvGraphicFramePr>
        <p:xfrm>
          <a:off x="0" y="0"/>
          <a:ext cx="12192000" cy="6858001"/>
        </p:xfrm>
        <a:graphic>
          <a:graphicData uri="http://schemas.openxmlformats.org/drawingml/2006/table">
            <a:tbl>
              <a:tblPr bandRow="1"/>
              <a:tblGrid>
                <a:gridCol w="8343900">
                  <a:extLst>
                    <a:ext uri="{9D8B030D-6E8A-4147-A177-3AD203B41FA5}">
                      <a16:colId xmlns:a16="http://schemas.microsoft.com/office/drawing/2014/main" val="3070378101"/>
                    </a:ext>
                  </a:extLst>
                </a:gridCol>
                <a:gridCol w="3848100">
                  <a:extLst>
                    <a:ext uri="{9D8B030D-6E8A-4147-A177-3AD203B41FA5}">
                      <a16:colId xmlns:a16="http://schemas.microsoft.com/office/drawing/2014/main" val="1850547189"/>
                    </a:ext>
                  </a:extLst>
                </a:gridCol>
              </a:tblGrid>
              <a:tr h="70709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      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Year 7 Spring Term Week 8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j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766593"/>
                  </a:ext>
                </a:extLst>
              </a:tr>
              <a:tr h="9378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Learning Objective: </a:t>
                      </a:r>
                      <a:r>
                        <a:rPr lang="en-GB" sz="2000" dirty="0">
                          <a:effectLst/>
                          <a:latin typeface="+mn-lt"/>
                        </a:rPr>
                        <a:t>Exploring breathing techniques for self-regulation</a:t>
                      </a: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Activity: </a:t>
                      </a:r>
                      <a:r>
                        <a:rPr lang="en-GB" sz="2000" dirty="0">
                          <a:effectLst/>
                          <a:latin typeface="+mn-lt"/>
                        </a:rPr>
                        <a:t>Rainbow Breathing</a:t>
                      </a: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 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5796416"/>
                  </a:ext>
                </a:extLst>
              </a:tr>
              <a:tr h="42379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Instructions: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Show the rainbow slide.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Ask students if anyone has done the rainbow breathing activity before.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Ask the students to slowly breathe in as they follow the red arc and then slowly breathe out as they follow the orange arc.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Continue until the rainbow is complete.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Then invite students to draw their own rainbow, they can choose their own colours or use the standard rainbow colours.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Encourage the students to practice their rainbow breathing using their rainbows.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Questions for engagement: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How did the activity make you feel?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Did you notice any difference before and after the breathing activity?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 marL="20193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3667139"/>
                  </a:ext>
                </a:extLst>
              </a:tr>
              <a:tr h="97510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Resources: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Paper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Colouring pencils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323370"/>
                  </a:ext>
                </a:extLst>
              </a:tr>
            </a:tbl>
          </a:graphicData>
        </a:graphic>
      </p:graphicFrame>
      <p:sp>
        <p:nvSpPr>
          <p:cNvPr id="2" name="Freeform 2">
            <a:extLst>
              <a:ext uri="{FF2B5EF4-FFF2-40B4-BE49-F238E27FC236}">
                <a16:creationId xmlns:a16="http://schemas.microsoft.com/office/drawing/2014/main" id="{05107BB9-9E8D-FEE1-9FED-F685125B1024}"/>
              </a:ext>
            </a:extLst>
          </p:cNvPr>
          <p:cNvSpPr/>
          <p:nvPr/>
        </p:nvSpPr>
        <p:spPr>
          <a:xfrm>
            <a:off x="118872" y="73152"/>
            <a:ext cx="795528" cy="652112"/>
          </a:xfrm>
          <a:custGeom>
            <a:avLst/>
            <a:gdLst/>
            <a:ahLst/>
            <a:cxnLst/>
            <a:rect l="l" t="t" r="r" b="b"/>
            <a:pathLst>
              <a:path w="6309264" h="5547340">
                <a:moveTo>
                  <a:pt x="0" y="0"/>
                </a:moveTo>
                <a:lnTo>
                  <a:pt x="6309264" y="0"/>
                </a:lnTo>
                <a:lnTo>
                  <a:pt x="6309264" y="5547340"/>
                </a:lnTo>
                <a:lnTo>
                  <a:pt x="0" y="55473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1651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rainbow with text on it&#10;&#10;AI-generated content may be incorrect.">
            <a:extLst>
              <a:ext uri="{FF2B5EF4-FFF2-40B4-BE49-F238E27FC236}">
                <a16:creationId xmlns:a16="http://schemas.microsoft.com/office/drawing/2014/main" id="{5C092A4F-51F9-902C-694F-AE257E02EC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9" t="8280" r="18286" b="9297"/>
          <a:stretch>
            <a:fillRect/>
          </a:stretch>
        </p:blipFill>
        <p:spPr>
          <a:xfrm>
            <a:off x="561975" y="1"/>
            <a:ext cx="10899321" cy="6774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1795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F07E4-87AA-1F5C-71A3-642E8BE8A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FA9FEA8-EE8F-F9CB-0FA7-8EE1F71E35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9653132"/>
              </p:ext>
            </p:extLst>
          </p:nvPr>
        </p:nvGraphicFramePr>
        <p:xfrm>
          <a:off x="0" y="0"/>
          <a:ext cx="12192000" cy="6858001"/>
        </p:xfrm>
        <a:graphic>
          <a:graphicData uri="http://schemas.openxmlformats.org/drawingml/2006/table">
            <a:tbl>
              <a:tblPr bandRow="1"/>
              <a:tblGrid>
                <a:gridCol w="7858125">
                  <a:extLst>
                    <a:ext uri="{9D8B030D-6E8A-4147-A177-3AD203B41FA5}">
                      <a16:colId xmlns:a16="http://schemas.microsoft.com/office/drawing/2014/main" val="3070378101"/>
                    </a:ext>
                  </a:extLst>
                </a:gridCol>
                <a:gridCol w="4333875">
                  <a:extLst>
                    <a:ext uri="{9D8B030D-6E8A-4147-A177-3AD203B41FA5}">
                      <a16:colId xmlns:a16="http://schemas.microsoft.com/office/drawing/2014/main" val="1850547189"/>
                    </a:ext>
                  </a:extLst>
                </a:gridCol>
              </a:tblGrid>
              <a:tr h="70709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      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Year 7 Spring Term Week 9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j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766593"/>
                  </a:ext>
                </a:extLst>
              </a:tr>
              <a:tr h="9378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Learning Objective: </a:t>
                      </a:r>
                      <a:r>
                        <a:rPr lang="en-GB" sz="2000" dirty="0">
                          <a:effectLst/>
                          <a:latin typeface="+mn-lt"/>
                        </a:rPr>
                        <a:t>Exploring grounding techniques for self-regulation</a:t>
                      </a: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Activity: Colour Visualising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5796416"/>
                  </a:ext>
                </a:extLst>
              </a:tr>
              <a:tr h="42379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Instructions: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Ask the students if any of them already know any grounding techniques and invite them to share.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Introduce the colour grounding technique on the slide and invite them to do the activity on their own.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Share and reflect together on how they found the activity.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Questions for engagement: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How were you feeling before the activity?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How did you feel after the activity?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Did you notice any benefits from doing it?</a:t>
                      </a:r>
                    </a:p>
                    <a:p>
                      <a:pPr marL="20193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3667139"/>
                  </a:ext>
                </a:extLst>
              </a:tr>
              <a:tr h="97510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Resources: 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323370"/>
                  </a:ext>
                </a:extLst>
              </a:tr>
            </a:tbl>
          </a:graphicData>
        </a:graphic>
      </p:graphicFrame>
      <p:sp>
        <p:nvSpPr>
          <p:cNvPr id="2" name="Freeform 2">
            <a:extLst>
              <a:ext uri="{FF2B5EF4-FFF2-40B4-BE49-F238E27FC236}">
                <a16:creationId xmlns:a16="http://schemas.microsoft.com/office/drawing/2014/main" id="{597D6748-0939-30AB-3D6B-26D262B74F66}"/>
              </a:ext>
            </a:extLst>
          </p:cNvPr>
          <p:cNvSpPr/>
          <p:nvPr/>
        </p:nvSpPr>
        <p:spPr>
          <a:xfrm>
            <a:off x="137160" y="64008"/>
            <a:ext cx="704088" cy="624680"/>
          </a:xfrm>
          <a:custGeom>
            <a:avLst/>
            <a:gdLst/>
            <a:ahLst/>
            <a:cxnLst/>
            <a:rect l="l" t="t" r="r" b="b"/>
            <a:pathLst>
              <a:path w="6309264" h="5547340">
                <a:moveTo>
                  <a:pt x="0" y="0"/>
                </a:moveTo>
                <a:lnTo>
                  <a:pt x="6309264" y="0"/>
                </a:lnTo>
                <a:lnTo>
                  <a:pt x="6309264" y="5547340"/>
                </a:lnTo>
                <a:lnTo>
                  <a:pt x="0" y="55473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6649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A9ABD5-4695-B8D4-2E79-BDEEAB1CE8B7}"/>
              </a:ext>
            </a:extLst>
          </p:cNvPr>
          <p:cNvSpPr txBox="1"/>
          <p:nvPr/>
        </p:nvSpPr>
        <p:spPr>
          <a:xfrm>
            <a:off x="161925" y="122301"/>
            <a:ext cx="11868150" cy="6224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500" dirty="0"/>
              <a:t>Look around you and notice:</a:t>
            </a:r>
          </a:p>
          <a:p>
            <a:pPr>
              <a:lnSpc>
                <a:spcPct val="150000"/>
              </a:lnSpc>
            </a:pPr>
            <a:r>
              <a:rPr lang="en-US" sz="4500" dirty="0"/>
              <a:t>5 </a:t>
            </a:r>
            <a:r>
              <a:rPr lang="en-US" sz="4500" dirty="0">
                <a:highlight>
                  <a:srgbClr val="00FFFF"/>
                </a:highlight>
              </a:rPr>
              <a:t>blue</a:t>
            </a:r>
            <a:r>
              <a:rPr lang="en-US" sz="4500" dirty="0"/>
              <a:t> things </a:t>
            </a:r>
          </a:p>
          <a:p>
            <a:pPr>
              <a:lnSpc>
                <a:spcPct val="150000"/>
              </a:lnSpc>
            </a:pPr>
            <a:r>
              <a:rPr lang="en-US" sz="4500" dirty="0"/>
              <a:t>4 </a:t>
            </a:r>
            <a:r>
              <a:rPr lang="en-US" sz="4500" dirty="0">
                <a:highlight>
                  <a:srgbClr val="00FF00"/>
                </a:highlight>
              </a:rPr>
              <a:t>green</a:t>
            </a:r>
            <a:r>
              <a:rPr lang="en-US" sz="4500" dirty="0"/>
              <a:t> things </a:t>
            </a:r>
          </a:p>
          <a:p>
            <a:pPr>
              <a:lnSpc>
                <a:spcPct val="150000"/>
              </a:lnSpc>
            </a:pPr>
            <a:r>
              <a:rPr lang="en-US" sz="4500" dirty="0"/>
              <a:t>3 </a:t>
            </a:r>
            <a:r>
              <a:rPr lang="en-US" sz="4500" dirty="0">
                <a:highlight>
                  <a:srgbClr val="FF0000"/>
                </a:highlight>
              </a:rPr>
              <a:t>red</a:t>
            </a:r>
            <a:r>
              <a:rPr lang="en-US" sz="4500" dirty="0"/>
              <a:t> things </a:t>
            </a:r>
          </a:p>
          <a:p>
            <a:pPr>
              <a:lnSpc>
                <a:spcPct val="150000"/>
              </a:lnSpc>
            </a:pPr>
            <a:r>
              <a:rPr lang="en-US" sz="4500" dirty="0"/>
              <a:t>2 </a:t>
            </a:r>
            <a:r>
              <a:rPr lang="en-US" sz="4500" dirty="0">
                <a:highlight>
                  <a:srgbClr val="FFFF00"/>
                </a:highlight>
              </a:rPr>
              <a:t>yellow</a:t>
            </a:r>
            <a:r>
              <a:rPr lang="en-US" sz="4500" dirty="0"/>
              <a:t> things </a:t>
            </a:r>
          </a:p>
          <a:p>
            <a:pPr>
              <a:lnSpc>
                <a:spcPct val="150000"/>
              </a:lnSpc>
            </a:pPr>
            <a:r>
              <a:rPr lang="en-US" sz="4500" dirty="0"/>
              <a:t>1 thing you can see that is </a:t>
            </a:r>
            <a:r>
              <a:rPr lang="en-US" sz="4500" i="1" dirty="0"/>
              <a:t>your favourite colour.</a:t>
            </a:r>
            <a:endParaRPr lang="en-US" sz="4500" dirty="0"/>
          </a:p>
        </p:txBody>
      </p:sp>
    </p:spTree>
    <p:extLst>
      <p:ext uri="{BB962C8B-B14F-4D97-AF65-F5344CB8AC3E}">
        <p14:creationId xmlns:p14="http://schemas.microsoft.com/office/powerpoint/2010/main" val="4555025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544E1-0B89-DCCC-C91B-55A3A0EDF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C2CA312-63EB-D476-3886-B358EFBEE8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2160605"/>
              </p:ext>
            </p:extLst>
          </p:nvPr>
        </p:nvGraphicFramePr>
        <p:xfrm>
          <a:off x="0" y="0"/>
          <a:ext cx="12192000" cy="6858001"/>
        </p:xfrm>
        <a:graphic>
          <a:graphicData uri="http://schemas.openxmlformats.org/drawingml/2006/table">
            <a:tbl>
              <a:tblPr bandRow="1"/>
              <a:tblGrid>
                <a:gridCol w="7800975">
                  <a:extLst>
                    <a:ext uri="{9D8B030D-6E8A-4147-A177-3AD203B41FA5}">
                      <a16:colId xmlns:a16="http://schemas.microsoft.com/office/drawing/2014/main" val="3070378101"/>
                    </a:ext>
                  </a:extLst>
                </a:gridCol>
                <a:gridCol w="4391025">
                  <a:extLst>
                    <a:ext uri="{9D8B030D-6E8A-4147-A177-3AD203B41FA5}">
                      <a16:colId xmlns:a16="http://schemas.microsoft.com/office/drawing/2014/main" val="1850547189"/>
                    </a:ext>
                  </a:extLst>
                </a:gridCol>
              </a:tblGrid>
              <a:tr h="70709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      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Year 7 Spring Term Week 10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j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766593"/>
                  </a:ext>
                </a:extLst>
              </a:tr>
              <a:tr h="9378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Learning Objective: </a:t>
                      </a:r>
                      <a:r>
                        <a:rPr lang="en-GB" sz="2000" dirty="0">
                          <a:effectLst/>
                          <a:latin typeface="+mn-lt"/>
                        </a:rPr>
                        <a:t>Reflecting on our toolkit for self-regulation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Activity:  Revisiting the emotional energy poster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5796416"/>
                  </a:ext>
                </a:extLst>
              </a:tr>
              <a:tr h="42379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Instructions: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Hand the emotional energy posters back out.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Ask the students to look at their posters and consider what they have found useful.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Ask them to think about the previous 2 sessions on regulation and ask them if they would like to add anything to their posters and give them time to edit or remake their posters if they want to.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Once finished asked them to do think with a partner about any times that they have used, or could have used, the strategies on their posters.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Questions for engagement: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Have you tried any of your strategies this term?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How did they help? (it could be at home, at school or anywhere else).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What might you try next?</a:t>
                      </a:r>
                    </a:p>
                    <a:p>
                      <a:pPr marL="20193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3667139"/>
                  </a:ext>
                </a:extLst>
              </a:tr>
              <a:tr h="97510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Resources: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Emotional Energy Posters from week 7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323370"/>
                  </a:ext>
                </a:extLst>
              </a:tr>
            </a:tbl>
          </a:graphicData>
        </a:graphic>
      </p:graphicFrame>
      <p:sp>
        <p:nvSpPr>
          <p:cNvPr id="2" name="Freeform 2">
            <a:extLst>
              <a:ext uri="{FF2B5EF4-FFF2-40B4-BE49-F238E27FC236}">
                <a16:creationId xmlns:a16="http://schemas.microsoft.com/office/drawing/2014/main" id="{C1009B22-4632-FDBC-637D-29B9E16DABD1}"/>
              </a:ext>
            </a:extLst>
          </p:cNvPr>
          <p:cNvSpPr/>
          <p:nvPr/>
        </p:nvSpPr>
        <p:spPr>
          <a:xfrm>
            <a:off x="73152" y="82296"/>
            <a:ext cx="768096" cy="588104"/>
          </a:xfrm>
          <a:custGeom>
            <a:avLst/>
            <a:gdLst/>
            <a:ahLst/>
            <a:cxnLst/>
            <a:rect l="l" t="t" r="r" b="b"/>
            <a:pathLst>
              <a:path w="6309264" h="5547340">
                <a:moveTo>
                  <a:pt x="0" y="0"/>
                </a:moveTo>
                <a:lnTo>
                  <a:pt x="6309264" y="0"/>
                </a:lnTo>
                <a:lnTo>
                  <a:pt x="6309264" y="5547340"/>
                </a:lnTo>
                <a:lnTo>
                  <a:pt x="0" y="55473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14554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6DBAD-C6DF-2E6E-FC9D-8C4001812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oster of different types of energy&#10;&#10;AI-generated content may be incorrect.">
            <a:extLst>
              <a:ext uri="{FF2B5EF4-FFF2-40B4-BE49-F238E27FC236}">
                <a16:creationId xmlns:a16="http://schemas.microsoft.com/office/drawing/2014/main" id="{4FE62014-FC0C-55DC-F63B-6422B21DE9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" b="5374"/>
          <a:stretch>
            <a:fillRect/>
          </a:stretch>
        </p:blipFill>
        <p:spPr>
          <a:xfrm>
            <a:off x="3578923" y="0"/>
            <a:ext cx="5034153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6286CFF-8DD9-8474-00F0-56CDF1EA0A8F}"/>
              </a:ext>
            </a:extLst>
          </p:cNvPr>
          <p:cNvSpPr txBox="1"/>
          <p:nvPr/>
        </p:nvSpPr>
        <p:spPr>
          <a:xfrm>
            <a:off x="2089789" y="59251"/>
            <a:ext cx="60960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500" dirty="0">
                <a:solidFill>
                  <a:srgbClr val="FF0000"/>
                </a:solidFill>
              </a:rPr>
              <a:t>R</a:t>
            </a:r>
            <a:r>
              <a:rPr lang="en-GB" sz="2500" dirty="0">
                <a:solidFill>
                  <a:srgbClr val="FFC000"/>
                </a:solidFill>
              </a:rPr>
              <a:t>a</a:t>
            </a:r>
            <a:r>
              <a:rPr lang="en-GB" sz="2500" dirty="0">
                <a:solidFill>
                  <a:srgbClr val="92D050"/>
                </a:solidFill>
              </a:rPr>
              <a:t>i</a:t>
            </a:r>
            <a:r>
              <a:rPr lang="en-GB" sz="25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n</a:t>
            </a:r>
            <a:r>
              <a:rPr lang="en-GB" sz="2500" dirty="0">
                <a:solidFill>
                  <a:schemeClr val="accent2"/>
                </a:solidFill>
              </a:rPr>
              <a:t>b</a:t>
            </a:r>
            <a:r>
              <a:rPr lang="en-GB" sz="2500" dirty="0">
                <a:solidFill>
                  <a:schemeClr val="accent5"/>
                </a:solidFill>
              </a:rPr>
              <a:t>o</a:t>
            </a:r>
            <a:r>
              <a:rPr lang="en-GB" sz="2500" dirty="0">
                <a:solidFill>
                  <a:srgbClr val="FFFF00"/>
                </a:solidFill>
              </a:rPr>
              <a:t>w</a:t>
            </a:r>
            <a:r>
              <a:rPr lang="en-GB" sz="2500" dirty="0">
                <a:solidFill>
                  <a:schemeClr val="tx1"/>
                </a:solidFill>
              </a:rPr>
              <a:t> </a:t>
            </a:r>
            <a:r>
              <a:rPr lang="en-GB" sz="2500" dirty="0">
                <a:solidFill>
                  <a:schemeClr val="accent3"/>
                </a:solidFill>
              </a:rPr>
              <a:t>B</a:t>
            </a:r>
            <a:r>
              <a:rPr lang="en-GB" sz="2500" dirty="0">
                <a:solidFill>
                  <a:schemeClr val="accent5">
                    <a:lumMod val="75000"/>
                  </a:schemeClr>
                </a:solidFill>
              </a:rPr>
              <a:t>r</a:t>
            </a:r>
            <a:r>
              <a:rPr lang="en-GB" sz="25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e</a:t>
            </a:r>
            <a:r>
              <a:rPr lang="en-GB" sz="25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a</a:t>
            </a:r>
            <a:r>
              <a:rPr lang="en-GB" sz="2500" dirty="0">
                <a:solidFill>
                  <a:srgbClr val="002060"/>
                </a:solidFill>
              </a:rPr>
              <a:t>t</a:t>
            </a:r>
            <a:r>
              <a:rPr lang="en-GB" sz="2500" dirty="0">
                <a:solidFill>
                  <a:srgbClr val="00B050"/>
                </a:solidFill>
              </a:rPr>
              <a:t>h</a:t>
            </a:r>
            <a:r>
              <a:rPr lang="en-GB" sz="25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i</a:t>
            </a:r>
            <a:r>
              <a:rPr lang="en-GB" sz="2500" dirty="0">
                <a:solidFill>
                  <a:schemeClr val="accent2">
                    <a:lumMod val="75000"/>
                  </a:schemeClr>
                </a:solidFill>
              </a:rPr>
              <a:t>n</a:t>
            </a:r>
            <a:r>
              <a:rPr lang="en-GB" sz="25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10030178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700</TotalTime>
  <Words>1737</Words>
  <Application>Microsoft Office PowerPoint</Application>
  <PresentationFormat>Widescreen</PresentationFormat>
  <Paragraphs>237</Paragraphs>
  <Slides>51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51</vt:i4>
      </vt:variant>
    </vt:vector>
  </HeadingPairs>
  <TitlesOfParts>
    <vt:vector size="56" baseType="lpstr">
      <vt:lpstr>Aptos</vt:lpstr>
      <vt:lpstr>Aptos Display</vt:lpstr>
      <vt:lpstr>Arial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Peer Reviewer</dc:creator>
  <cp:lastModifiedBy>Peer Reviewer</cp:lastModifiedBy>
  <cp:revision>3</cp:revision>
  <dcterms:created xsi:type="dcterms:W3CDTF">2025-09-28T07:03:08Z</dcterms:created>
  <dcterms:modified xsi:type="dcterms:W3CDTF">2025-09-29T19:44:38Z</dcterms:modified>
</cp:coreProperties>
</file>