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30" r:id="rId3"/>
    <p:sldId id="266" r:id="rId4"/>
    <p:sldId id="256" r:id="rId5"/>
    <p:sldId id="268" r:id="rId6"/>
    <p:sldId id="333" r:id="rId7"/>
    <p:sldId id="332" r:id="rId8"/>
    <p:sldId id="335" r:id="rId9"/>
    <p:sldId id="334" r:id="rId10"/>
    <p:sldId id="292" r:id="rId11"/>
    <p:sldId id="336" r:id="rId12"/>
    <p:sldId id="337" r:id="rId13"/>
    <p:sldId id="277" r:id="rId14"/>
    <p:sldId id="328" r:id="rId15"/>
    <p:sldId id="274" r:id="rId16"/>
    <p:sldId id="329" r:id="rId17"/>
    <p:sldId id="291" r:id="rId18"/>
    <p:sldId id="319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305" r:id="rId27"/>
    <p:sldId id="320" r:id="rId28"/>
    <p:sldId id="321" r:id="rId29"/>
    <p:sldId id="322" r:id="rId30"/>
    <p:sldId id="323" r:id="rId31"/>
    <p:sldId id="324" r:id="rId32"/>
    <p:sldId id="325" r:id="rId33"/>
    <p:sldId id="264" r:id="rId34"/>
    <p:sldId id="331" r:id="rId35"/>
    <p:sldId id="30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1C0C0A-0F42-4329-9ED4-29D4F65A32A7}" v="28" dt="2025-10-10T19:03:06.1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2" autoAdjust="0"/>
    <p:restoredTop sz="87559" autoAdjust="0"/>
  </p:normalViewPr>
  <p:slideViewPr>
    <p:cSldViewPr snapToGrid="0">
      <p:cViewPr varScale="1">
        <p:scale>
          <a:sx n="55" d="100"/>
          <a:sy n="55" d="100"/>
        </p:scale>
        <p:origin x="10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herine Fraser-Andrews" userId="0960b4c94b63ae9b" providerId="LiveId" clId="{210056BA-65FE-4F47-91CC-C6FF81BAFB13}"/>
    <pc:docChg chg="undo custSel addSld delSld modSld sldOrd">
      <pc:chgData name="Catherine Fraser-Andrews" userId="0960b4c94b63ae9b" providerId="LiveId" clId="{210056BA-65FE-4F47-91CC-C6FF81BAFB13}" dt="2025-10-10T19:03:35.951" v="2246" actId="255"/>
      <pc:docMkLst>
        <pc:docMk/>
      </pc:docMkLst>
      <pc:sldChg chg="modSp mod">
        <pc:chgData name="Catherine Fraser-Andrews" userId="0960b4c94b63ae9b" providerId="LiveId" clId="{210056BA-65FE-4F47-91CC-C6FF81BAFB13}" dt="2025-10-10T19:03:35.951" v="2246" actId="255"/>
        <pc:sldMkLst>
          <pc:docMk/>
          <pc:sldMk cId="1153494747" sldId="256"/>
        </pc:sldMkLst>
        <pc:graphicFrameChg chg="mod modGraphic">
          <ac:chgData name="Catherine Fraser-Andrews" userId="0960b4c94b63ae9b" providerId="LiveId" clId="{210056BA-65FE-4F47-91CC-C6FF81BAFB13}" dt="2025-10-10T19:03:35.951" v="2246" actId="255"/>
          <ac:graphicFrameMkLst>
            <pc:docMk/>
            <pc:sldMk cId="1153494747" sldId="256"/>
            <ac:graphicFrameMk id="4" creationId="{9B3F9EC0-2060-1DCD-5127-D38374D7582C}"/>
          </ac:graphicFrameMkLst>
        </pc:graphicFrameChg>
      </pc:sldChg>
      <pc:sldChg chg="del">
        <pc:chgData name="Catherine Fraser-Andrews" userId="0960b4c94b63ae9b" providerId="LiveId" clId="{210056BA-65FE-4F47-91CC-C6FF81BAFB13}" dt="2025-10-10T17:28:39.866" v="7" actId="2696"/>
        <pc:sldMkLst>
          <pc:docMk/>
          <pc:sldMk cId="4096553223" sldId="269"/>
        </pc:sldMkLst>
      </pc:sldChg>
      <pc:sldChg chg="modSp mod">
        <pc:chgData name="Catherine Fraser-Andrews" userId="0960b4c94b63ae9b" providerId="LiveId" clId="{210056BA-65FE-4F47-91CC-C6FF81BAFB13}" dt="2025-10-10T18:05:58.847" v="1433" actId="20577"/>
        <pc:sldMkLst>
          <pc:docMk/>
          <pc:sldMk cId="1934599969" sldId="274"/>
        </pc:sldMkLst>
        <pc:graphicFrameChg chg="modGraphic">
          <ac:chgData name="Catherine Fraser-Andrews" userId="0960b4c94b63ae9b" providerId="LiveId" clId="{210056BA-65FE-4F47-91CC-C6FF81BAFB13}" dt="2025-10-10T18:05:58.847" v="1433" actId="20577"/>
          <ac:graphicFrameMkLst>
            <pc:docMk/>
            <pc:sldMk cId="1934599969" sldId="274"/>
            <ac:graphicFrameMk id="5" creationId="{6D621EE4-5F95-7F54-F450-092628F69ED4}"/>
          </ac:graphicFrameMkLst>
        </pc:graphicFrameChg>
      </pc:sldChg>
      <pc:sldChg chg="modSp mod">
        <pc:chgData name="Catherine Fraser-Andrews" userId="0960b4c94b63ae9b" providerId="LiveId" clId="{210056BA-65FE-4F47-91CC-C6FF81BAFB13}" dt="2025-10-10T18:04:09.838" v="1383" actId="14100"/>
        <pc:sldMkLst>
          <pc:docMk/>
          <pc:sldMk cId="3607440085" sldId="277"/>
        </pc:sldMkLst>
        <pc:graphicFrameChg chg="mod modGraphic">
          <ac:chgData name="Catherine Fraser-Andrews" userId="0960b4c94b63ae9b" providerId="LiveId" clId="{210056BA-65FE-4F47-91CC-C6FF81BAFB13}" dt="2025-10-10T18:04:09.838" v="1383" actId="14100"/>
          <ac:graphicFrameMkLst>
            <pc:docMk/>
            <pc:sldMk cId="3607440085" sldId="277"/>
            <ac:graphicFrameMk id="5" creationId="{384B8243-1AB0-51AF-082E-AC54F458A7CD}"/>
          </ac:graphicFrameMkLst>
        </pc:graphicFrameChg>
      </pc:sldChg>
      <pc:sldChg chg="del">
        <pc:chgData name="Catherine Fraser-Andrews" userId="0960b4c94b63ae9b" providerId="LiveId" clId="{210056BA-65FE-4F47-91CC-C6FF81BAFB13}" dt="2025-10-10T17:27:39.441" v="0" actId="2696"/>
        <pc:sldMkLst>
          <pc:docMk/>
          <pc:sldMk cId="661217645" sldId="278"/>
        </pc:sldMkLst>
      </pc:sldChg>
      <pc:sldChg chg="modSp mod">
        <pc:chgData name="Catherine Fraser-Andrews" userId="0960b4c94b63ae9b" providerId="LiveId" clId="{210056BA-65FE-4F47-91CC-C6FF81BAFB13}" dt="2025-10-10T18:45:11.057" v="1694" actId="20577"/>
        <pc:sldMkLst>
          <pc:docMk/>
          <pc:sldMk cId="4285165185" sldId="291"/>
        </pc:sldMkLst>
        <pc:graphicFrameChg chg="modGraphic">
          <ac:chgData name="Catherine Fraser-Andrews" userId="0960b4c94b63ae9b" providerId="LiveId" clId="{210056BA-65FE-4F47-91CC-C6FF81BAFB13}" dt="2025-10-10T18:45:11.057" v="1694" actId="20577"/>
          <ac:graphicFrameMkLst>
            <pc:docMk/>
            <pc:sldMk cId="4285165185" sldId="291"/>
            <ac:graphicFrameMk id="5" creationId="{E8666AEA-DE9B-300C-5191-DAA93E0DA17E}"/>
          </ac:graphicFrameMkLst>
        </pc:graphicFrameChg>
      </pc:sldChg>
      <pc:sldChg chg="modSp mod">
        <pc:chgData name="Catherine Fraser-Andrews" userId="0960b4c94b63ae9b" providerId="LiveId" clId="{210056BA-65FE-4F47-91CC-C6FF81BAFB13}" dt="2025-10-10T18:58:51.060" v="2231" actId="255"/>
        <pc:sldMkLst>
          <pc:docMk/>
          <pc:sldMk cId="2349545438" sldId="292"/>
        </pc:sldMkLst>
        <pc:graphicFrameChg chg="mod modGraphic">
          <ac:chgData name="Catherine Fraser-Andrews" userId="0960b4c94b63ae9b" providerId="LiveId" clId="{210056BA-65FE-4F47-91CC-C6FF81BAFB13}" dt="2025-10-10T18:58:51.060" v="2231" actId="255"/>
          <ac:graphicFrameMkLst>
            <pc:docMk/>
            <pc:sldMk cId="2349545438" sldId="292"/>
            <ac:graphicFrameMk id="5" creationId="{C43BDA12-E4B7-53EB-2ACF-7FEB1F9D80CF}"/>
          </ac:graphicFrameMkLst>
        </pc:graphicFrameChg>
      </pc:sldChg>
      <pc:sldChg chg="modSp mod">
        <pc:chgData name="Catherine Fraser-Andrews" userId="0960b4c94b63ae9b" providerId="LiveId" clId="{210056BA-65FE-4F47-91CC-C6FF81BAFB13}" dt="2025-10-10T18:51:25.272" v="1993" actId="20577"/>
        <pc:sldMkLst>
          <pc:docMk/>
          <pc:sldMk cId="316664968" sldId="305"/>
        </pc:sldMkLst>
        <pc:graphicFrameChg chg="mod modGraphic">
          <ac:chgData name="Catherine Fraser-Andrews" userId="0960b4c94b63ae9b" providerId="LiveId" clId="{210056BA-65FE-4F47-91CC-C6FF81BAFB13}" dt="2025-10-10T18:51:25.272" v="1993" actId="20577"/>
          <ac:graphicFrameMkLst>
            <pc:docMk/>
            <pc:sldMk cId="316664968" sldId="305"/>
            <ac:graphicFrameMk id="5" creationId="{CFA9FEA8-EE8F-F9CB-0FA7-8EE1F71E3537}"/>
          </ac:graphicFrameMkLst>
        </pc:graphicFrameChg>
      </pc:sldChg>
      <pc:sldChg chg="modSp mod">
        <pc:chgData name="Catherine Fraser-Andrews" userId="0960b4c94b63ae9b" providerId="LiveId" clId="{210056BA-65FE-4F47-91CC-C6FF81BAFB13}" dt="2025-10-10T18:49:35.581" v="1920" actId="20577"/>
        <pc:sldMkLst>
          <pc:docMk/>
          <pc:sldMk cId="3021455474" sldId="306"/>
        </pc:sldMkLst>
        <pc:graphicFrameChg chg="modGraphic">
          <ac:chgData name="Catherine Fraser-Andrews" userId="0960b4c94b63ae9b" providerId="LiveId" clId="{210056BA-65FE-4F47-91CC-C6FF81BAFB13}" dt="2025-10-10T18:49:35.581" v="1920" actId="20577"/>
          <ac:graphicFrameMkLst>
            <pc:docMk/>
            <pc:sldMk cId="3021455474" sldId="306"/>
            <ac:graphicFrameMk id="5" creationId="{FC2CA312-63EB-D476-3886-B358EFBEE84E}"/>
          </ac:graphicFrameMkLst>
        </pc:graphicFrameChg>
      </pc:sldChg>
      <pc:sldChg chg="add del">
        <pc:chgData name="Catherine Fraser-Andrews" userId="0960b4c94b63ae9b" providerId="LiveId" clId="{210056BA-65FE-4F47-91CC-C6FF81BAFB13}" dt="2025-10-10T17:35:33.959" v="10" actId="2696"/>
        <pc:sldMkLst>
          <pc:docMk/>
          <pc:sldMk cId="502126152" sldId="312"/>
        </pc:sldMkLst>
      </pc:sldChg>
      <pc:sldChg chg="del">
        <pc:chgData name="Catherine Fraser-Andrews" userId="0960b4c94b63ae9b" providerId="LiveId" clId="{210056BA-65FE-4F47-91CC-C6FF81BAFB13}" dt="2025-10-10T17:28:10.289" v="5" actId="2696"/>
        <pc:sldMkLst>
          <pc:docMk/>
          <pc:sldMk cId="4188011192" sldId="313"/>
        </pc:sldMkLst>
      </pc:sldChg>
      <pc:sldChg chg="del">
        <pc:chgData name="Catherine Fraser-Andrews" userId="0960b4c94b63ae9b" providerId="LiveId" clId="{210056BA-65FE-4F47-91CC-C6FF81BAFB13}" dt="2025-10-10T17:28:15.427" v="6" actId="2696"/>
        <pc:sldMkLst>
          <pc:docMk/>
          <pc:sldMk cId="1571265878" sldId="314"/>
        </pc:sldMkLst>
      </pc:sldChg>
      <pc:sldChg chg="del">
        <pc:chgData name="Catherine Fraser-Andrews" userId="0960b4c94b63ae9b" providerId="LiveId" clId="{210056BA-65FE-4F47-91CC-C6FF81BAFB13}" dt="2025-10-10T17:27:50.179" v="1" actId="2696"/>
        <pc:sldMkLst>
          <pc:docMk/>
          <pc:sldMk cId="3073714489" sldId="315"/>
        </pc:sldMkLst>
      </pc:sldChg>
      <pc:sldChg chg="del">
        <pc:chgData name="Catherine Fraser-Andrews" userId="0960b4c94b63ae9b" providerId="LiveId" clId="{210056BA-65FE-4F47-91CC-C6FF81BAFB13}" dt="2025-10-10T17:27:56.305" v="2" actId="2696"/>
        <pc:sldMkLst>
          <pc:docMk/>
          <pc:sldMk cId="4236521535" sldId="316"/>
        </pc:sldMkLst>
      </pc:sldChg>
      <pc:sldChg chg="del">
        <pc:chgData name="Catherine Fraser-Andrews" userId="0960b4c94b63ae9b" providerId="LiveId" clId="{210056BA-65FE-4F47-91CC-C6FF81BAFB13}" dt="2025-10-10T17:28:04.178" v="3" actId="2696"/>
        <pc:sldMkLst>
          <pc:docMk/>
          <pc:sldMk cId="3757237389" sldId="317"/>
        </pc:sldMkLst>
      </pc:sldChg>
      <pc:sldChg chg="del">
        <pc:chgData name="Catherine Fraser-Andrews" userId="0960b4c94b63ae9b" providerId="LiveId" clId="{210056BA-65FE-4F47-91CC-C6FF81BAFB13}" dt="2025-10-10T17:28:07.596" v="4" actId="2696"/>
        <pc:sldMkLst>
          <pc:docMk/>
          <pc:sldMk cId="3709186106" sldId="318"/>
        </pc:sldMkLst>
      </pc:sldChg>
      <pc:sldChg chg="modSp mod">
        <pc:chgData name="Catherine Fraser-Andrews" userId="0960b4c94b63ae9b" providerId="LiveId" clId="{210056BA-65FE-4F47-91CC-C6FF81BAFB13}" dt="2025-10-10T18:54:30.735" v="2074" actId="20577"/>
        <pc:sldMkLst>
          <pc:docMk/>
          <pc:sldMk cId="1437451359" sldId="334"/>
        </pc:sldMkLst>
        <pc:graphicFrameChg chg="modGraphic">
          <ac:chgData name="Catherine Fraser-Andrews" userId="0960b4c94b63ae9b" providerId="LiveId" clId="{210056BA-65FE-4F47-91CC-C6FF81BAFB13}" dt="2025-10-10T18:54:30.735" v="2074" actId="20577"/>
          <ac:graphicFrameMkLst>
            <pc:docMk/>
            <pc:sldMk cId="1437451359" sldId="334"/>
            <ac:graphicFrameMk id="5" creationId="{28D18AC1-381C-6603-1921-1DFBBCCD33EC}"/>
          </ac:graphicFrameMkLst>
        </pc:graphicFrameChg>
      </pc:sldChg>
      <pc:sldChg chg="add ord">
        <pc:chgData name="Catherine Fraser-Andrews" userId="0960b4c94b63ae9b" providerId="LiveId" clId="{210056BA-65FE-4F47-91CC-C6FF81BAFB13}" dt="2025-10-10T17:38:33.918" v="33"/>
        <pc:sldMkLst>
          <pc:docMk/>
          <pc:sldMk cId="0" sldId="336"/>
        </pc:sldMkLst>
      </pc:sldChg>
      <pc:sldChg chg="modSp add mod">
        <pc:chgData name="Catherine Fraser-Andrews" userId="0960b4c94b63ae9b" providerId="LiveId" clId="{210056BA-65FE-4F47-91CC-C6FF81BAFB13}" dt="2025-10-10T18:58:25.673" v="2220" actId="207"/>
        <pc:sldMkLst>
          <pc:docMk/>
          <pc:sldMk cId="2453422601" sldId="337"/>
        </pc:sldMkLst>
        <pc:graphicFrameChg chg="mod modGraphic">
          <ac:chgData name="Catherine Fraser-Andrews" userId="0960b4c94b63ae9b" providerId="LiveId" clId="{210056BA-65FE-4F47-91CC-C6FF81BAFB13}" dt="2025-10-10T18:58:25.673" v="2220" actId="207"/>
          <ac:graphicFrameMkLst>
            <pc:docMk/>
            <pc:sldMk cId="2453422601" sldId="337"/>
            <ac:graphicFrameMk id="5" creationId="{C97F316D-886F-6A93-162D-932D63629899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E963E-216B-9A89-4DD8-3AC186FD35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47C57-F6AE-C86C-EB02-8A5EF33DB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6692C-3A42-462B-BB84-A05BD1E67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8780F-DA8C-559B-97FF-4025ABA75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7CB2C-C9BB-F3D3-1FBE-E7051D0E1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7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CFE02-3C7F-A2E6-C590-33A28BB0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DC5F-D114-A444-DD00-5E9CF7D62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83E5F-4B12-FB4D-2130-34BC8BB30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19395-1740-B2E6-B89E-00E40220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F2C45-4056-A5A2-823A-80E8ED9B8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90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EAFE1-EC5C-371F-89E7-087C78FA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91BC5-E730-ED65-3670-23AE06A46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32EDE-964D-0EFF-1DEA-49660C253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0D3E1-719F-3A10-69A1-6BD219DA9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C59DB-D91D-BA33-4950-43335E5E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246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F45D-299B-BE83-03DD-46B1DF4B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5E595-C478-DBFC-EF91-C2E4B59AC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AF339-50EE-6661-90F3-5E9799FB3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36252-338A-02F7-BB93-8BC721E7A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ED9E5-0F7C-B138-98A7-D37AB03A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438DB-1AC4-B793-E2B5-CFD600327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50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272A7-46A1-A0EC-0F9D-78D7F4AA1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85250-F1EE-8517-C959-9344095AB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8816F-E131-1549-3EC7-13532D62B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39DA6C-ADAA-6F78-2C40-A9FAC19CAB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213F39-9619-18CA-734B-ACB155ECDF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9C4631-4FDA-7179-2AB8-9452C0465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D9C7FB-C431-69E9-462C-D1D25C5AE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E30FF3-B528-1099-4E09-DECB9F9E4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381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D1F8D-5D19-926D-4CAA-CD9B4B2C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6B8054-6006-DD3F-1E30-44FF51B8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924988-D19C-B4E2-3DBF-5B96D7675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684E1-EF6E-AFEC-23F3-A874BE6E1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08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AE13BF-3D1D-C7D7-78D5-780367F0C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478E5D-2818-C9DA-384B-EDCEA397B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F174C-15A2-2E2C-DB35-BCC35F822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87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1A2D1-6784-CD1D-6ADB-257518F6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264A4-1A33-0603-AA8F-A3C805846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E273B-64C1-CDED-2A2C-33F3608EC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C412FF-CAA8-E70F-BE74-6F9106792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12076-80B3-710E-3643-B6DE97AB1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30EA85-8D82-57C0-3548-F8D0812E4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612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A51BC-9904-F208-04E0-21ADA792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2EB9F3-F221-71B6-27AF-6671710D13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CDEAF-33C6-E429-95B0-7A71DB73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AF5F9-776E-0524-2C3B-6947061C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E71F7-670F-86D2-8A49-DDAC4DEB9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6B5E2-9E7E-CA8C-4F9C-782A3FEA8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38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DD8A4-B330-28A5-B3F3-A17CF385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C858EC-12AB-7732-77D2-1F98101F4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D4746-9EF1-36CC-BA24-E84FD298D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928B5-80B8-DC5C-82AA-859E090EF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E0A8A-EC23-DF2D-11B2-1A0F28975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52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3D5EB-2757-C590-822E-FF78E4121D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A1883-498C-1212-3CFC-EA4FC555E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57ED4-006E-CEF3-2370-5965741A0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AEFD1-2E9A-92B5-4E51-C11DAF92B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B3C7E-56A1-BB55-5FA9-723B9B0C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555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F8DED-5ED1-06C8-9031-F05AADD39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EAE56C-4292-9071-FD38-961A46C6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8300E-EB80-852F-36AE-AF4A8E33C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6A195-8555-42D3-90D7-CD3809FD57E2}" type="datetime1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654FA-AF68-5728-DC1B-B2E4D8722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E7ADB-B9A6-C8FD-646D-ED7F7CDC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115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384F4-CF83-70E7-BFF7-D441D899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8A8AA-80B1-3E0B-10BF-049A19B36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17617-1B6B-8AB2-2DF6-C6C42B277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5720B-6240-4C8C-925B-D0A7A337CCD6}" type="datetime1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0F5A4-C835-BC88-8DA4-89EBCB4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94DA5-4298-17B5-4D65-79DD24209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981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3B726-3935-3C72-CED9-8D975C649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A71B4-F00D-804A-03D2-4B6A99578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14429-E916-E5EA-4CC9-F4EDE9647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4703-C73A-486F-934B-B1E240EF1DB3}" type="datetime1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59543-65BE-C2AF-8981-ECCE83027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865C1-95FD-4AFF-5D4E-7C16C90EB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728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D8D3B-6E97-043B-9F73-589B51DA0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DD878-1780-B7F6-0BA8-E856561F9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BCAA8-8CBE-445F-6220-FB6E66F2C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EA7E2-EF9E-3E1E-405E-BB6EB5B1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FECD-1E6C-40EF-A632-881816FFCCB0}" type="datetime1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02506-019C-D3B7-F777-C64C1DD7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5E1B2-85C6-8126-C4E1-33605817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164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F33A4-C47D-B2C2-DEA7-60566A11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EC1BF-C81C-3D62-DF76-8F41EE15E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4C8C8-B3D1-1FD4-9A0F-8DF555E12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A63F3-C32F-0E6F-0839-3C39595A5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17C943-61F9-DDF5-F5B1-7D901C57FE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46D661-85C0-20D5-89DE-E9146CC6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38B9A-208D-4ADD-934B-AB2B97C922AF}" type="datetime1">
              <a:rPr lang="en-GB" smtClean="0"/>
              <a:t>10/10/2025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7009D0-E067-B1F3-BC1C-E158CA13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FED86-D73D-2BAE-EEF0-8264CD9F4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679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7487-331A-A322-1B75-8CD2A2D8B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23642C-3902-F3AB-FA7A-06BCA2314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F07A2-E3BA-41E3-9668-1C2F8767BAD3}" type="datetime1">
              <a:rPr lang="en-GB" smtClean="0"/>
              <a:t>10/10/2025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7C07E7-CF1B-7E94-EE6D-5F7A0A23D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FB3B5-2022-2690-535F-65817D3A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903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021A5-BD5D-AC52-B1AD-27F73C118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9A0DB-C21B-49F9-929D-641DE26D464B}" type="datetime1">
              <a:rPr lang="en-GB" smtClean="0"/>
              <a:t>10/10/2025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4E08BF-2E31-A43C-D5D1-4BDECBF8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6E5F4-BE36-D19B-F534-CE9164382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604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1D07B-5D8D-7B02-38F6-2760D9DE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D2D92-439D-8DB7-3787-8E3F09365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7BE40-2257-1E85-9D6D-FA374F9C3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49FA6B-B787-F41F-CF64-B3BA1C3E6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ADB8-EB70-4974-8CED-E4CA9202A073}" type="datetime1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1AF5F-6A5F-EF0D-A5F3-9EAE6768D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3791F2-8ACC-C309-2219-22969238A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011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BDAC-0B31-30FA-204D-2A417894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CC3A68-35DC-2DF5-36A5-2E852AEF12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A40EC-A282-39DA-F58D-CCBACF7AD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D274B-700A-A93F-CFCA-9070D4504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FD45-0D81-4386-8F41-E1F78047D653}" type="datetime1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8580E-CBAC-FEE6-C834-070210BC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7AC7B-994A-C925-E914-1C3CC098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157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A53B9-23D1-BE24-ECBD-7FCA71C7D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858354-2948-F218-0117-5FAF21107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D8F58-7633-9417-91BE-5BADDDD5D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45CC7-0FB6-4D36-B236-46A9BB6B1B6D}" type="datetime1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EE354-DB4C-8543-1BE7-AFA998B6A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9976C-46E5-B1F8-5F8C-FD359DAD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973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D38B99-C2D0-4AF8-B7FE-AAA0DD187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C9794-75C6-CD95-B454-CEC409AEA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94B4C-2B57-EE44-7859-0CEC9C0E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1ECF0-4D8B-42DC-A958-94CCB7183058}" type="datetime1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0FF03-8B2C-B040-71E0-9D9F4A796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396DD-904F-D525-26CE-CE12D603C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957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52962A-9C1A-6565-B4FE-60B9DA429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BFED1-FBF8-1C44-6D6F-7F6B8D20D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162B1-B8B6-BFE5-73BA-82277AE3F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09A162-0017-49FB-B742-32925DF0C954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CBA45-04B2-4D07-505C-AADEFD3A79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587FB-FB4A-3668-464C-41109CF14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B268E8-CE57-4958-A563-62A984525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07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57DCFC-9BBB-9AF6-E8FD-8EF1A8C45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8F4CA-BE2C-69D2-CE4B-1B9D3D0F1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8A6E2-3C3A-BE8A-F35F-CA01391084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81504F-B12A-4B6F-B1D0-88CC59E093AB}" type="datetime1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48772-F7FC-D3D5-75F4-F386E6260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736F3-D886-8A03-32D9-E56BED112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E82EF0-FF0F-4DBE-8436-07FC9D2B1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03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8.xml"/><Relationship Id="rId1" Type="http://schemas.openxmlformats.org/officeDocument/2006/relationships/video" Target="https://www.youtube.com/embed/nEUzQ7yL9A0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8.xml"/><Relationship Id="rId1" Type="http://schemas.openxmlformats.org/officeDocument/2006/relationships/video" Target="https://www.youtube.com/embed/nEUzQ7yL9A0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8.xml"/><Relationship Id="rId1" Type="http://schemas.openxmlformats.org/officeDocument/2006/relationships/video" Target="https://www.youtube.com/embed/BT39vDpfI5s?feature=oembe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8.xml"/><Relationship Id="rId1" Type="http://schemas.openxmlformats.org/officeDocument/2006/relationships/video" Target="https://www.youtube.com/embed/BT39vDpfI5s?feature=oembed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39D3F1-B5E9-5D43-AB18-50F01363B046}"/>
              </a:ext>
            </a:extLst>
          </p:cNvPr>
          <p:cNvSpPr txBox="1"/>
          <p:nvPr/>
        </p:nvSpPr>
        <p:spPr>
          <a:xfrm>
            <a:off x="638175" y="4228933"/>
            <a:ext cx="6096000" cy="73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Year 7 Summer Term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551E7E27-74CF-76A0-5A79-DD0E7F117DC5}"/>
              </a:ext>
            </a:extLst>
          </p:cNvPr>
          <p:cNvSpPr/>
          <p:nvPr/>
        </p:nvSpPr>
        <p:spPr>
          <a:xfrm>
            <a:off x="7296151" y="0"/>
            <a:ext cx="4895850" cy="6858000"/>
          </a:xfrm>
          <a:custGeom>
            <a:avLst/>
            <a:gdLst/>
            <a:ahLst/>
            <a:cxnLst/>
            <a:rect l="l" t="t" r="r" b="b"/>
            <a:pathLst>
              <a:path w="12398644" h="8229600">
                <a:moveTo>
                  <a:pt x="0" y="0"/>
                </a:moveTo>
                <a:lnTo>
                  <a:pt x="12398644" y="0"/>
                </a:lnTo>
                <a:lnTo>
                  <a:pt x="123986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0000"/>
            </a:stretch>
          </a:blipFill>
          <a:effectLst>
            <a:softEdge rad="393700"/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BF9C344A-D1A5-83BA-6DDE-1C9ADDCA57DC}"/>
              </a:ext>
            </a:extLst>
          </p:cNvPr>
          <p:cNvSpPr/>
          <p:nvPr/>
        </p:nvSpPr>
        <p:spPr>
          <a:xfrm>
            <a:off x="638175" y="5257800"/>
            <a:ext cx="4895850" cy="338328"/>
          </a:xfrm>
          <a:custGeom>
            <a:avLst/>
            <a:gdLst/>
            <a:ahLst/>
            <a:cxnLst/>
            <a:rect l="l" t="t" r="r" b="b"/>
            <a:pathLst>
              <a:path w="7315200" h="676656">
                <a:moveTo>
                  <a:pt x="0" y="0"/>
                </a:moveTo>
                <a:lnTo>
                  <a:pt x="7315200" y="0"/>
                </a:lnTo>
                <a:lnTo>
                  <a:pt x="7315200" y="676656"/>
                </a:lnTo>
                <a:lnTo>
                  <a:pt x="0" y="6766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C80961F5-9916-6C0E-FEA8-EDE09B467617}"/>
              </a:ext>
            </a:extLst>
          </p:cNvPr>
          <p:cNvSpPr/>
          <p:nvPr/>
        </p:nvSpPr>
        <p:spPr>
          <a:xfrm>
            <a:off x="1242579" y="548931"/>
            <a:ext cx="4091421" cy="3384669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239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EBA92B-D3FC-93EC-91F3-7C8A68761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931147"/>
              </p:ext>
            </p:extLst>
          </p:nvPr>
        </p:nvGraphicFramePr>
        <p:xfrm>
          <a:off x="0" y="0"/>
          <a:ext cx="12192000" cy="6845968"/>
        </p:xfrm>
        <a:graphic>
          <a:graphicData uri="http://schemas.openxmlformats.org/drawingml/2006/table">
            <a:tbl>
              <a:tblPr bandRow="1"/>
              <a:tblGrid>
                <a:gridCol w="12192000">
                  <a:extLst>
                    <a:ext uri="{9D8B030D-6E8A-4147-A177-3AD203B41FA5}">
                      <a16:colId xmlns:a16="http://schemas.microsoft.com/office/drawing/2014/main" val="3974809168"/>
                    </a:ext>
                  </a:extLst>
                </a:gridCol>
              </a:tblGrid>
              <a:tr h="8554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F4761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F4761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7 Overview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562987"/>
                  </a:ext>
                </a:extLst>
              </a:tr>
              <a:tr h="12485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Aspirational outcomes for year 7 based on Bloom’s Affective Taxonomy (Anderson &amp; Krathwohl, 2009).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Receiving: Has an awareness of individual emotional differences, shows a willingness to hear and learn about emotional diversity.</a:t>
                      </a:r>
                      <a:endParaRPr lang="en-GB" sz="2000" b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657656"/>
                  </a:ext>
                </a:extLst>
              </a:tr>
              <a:tr h="550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Progression in learning aims from </a:t>
                      </a:r>
                      <a:r>
                        <a:rPr lang="en-GB" sz="4000" b="1" dirty="0">
                          <a:solidFill>
                            <a:srgbClr val="FFC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self, </a:t>
                      </a: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to </a:t>
                      </a:r>
                      <a:r>
                        <a:rPr lang="en-GB" sz="4000" b="1" dirty="0">
                          <a:solidFill>
                            <a:srgbClr val="8ED873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others</a:t>
                      </a: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, to </a:t>
                      </a:r>
                      <a:r>
                        <a:rPr lang="en-GB" sz="4000" b="1" dirty="0">
                          <a:solidFill>
                            <a:srgbClr val="FFFF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community</a:t>
                      </a:r>
                      <a:endParaRPr lang="en-GB" sz="4000" b="1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780286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Responding to one’s emotions with curiosity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081976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Exploring our emotional self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024864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Recognising the uniqueness of one’s emotions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491266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Having a growth mindset about our emotional selves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934168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Understanding emotional energy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305059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Identifying and using stress-management strategies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146256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to express one’s emotional needs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16619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Developing an awareness that different people express and experience emotions differently</a:t>
                      </a:r>
                      <a:endParaRPr lang="en-GB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093682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Engaging in adult-led conflict resolution 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23848"/>
                  </a:ext>
                </a:extLst>
              </a:tr>
              <a:tr h="411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Demonstrating curiosity and open-mindedness </a:t>
                      </a: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0063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DE8723D0-762C-80F0-4B42-911834B69F2B}"/>
              </a:ext>
            </a:extLst>
          </p:cNvPr>
          <p:cNvSpPr/>
          <p:nvPr/>
        </p:nvSpPr>
        <p:spPr>
          <a:xfrm>
            <a:off x="93253" y="62821"/>
            <a:ext cx="807187" cy="574989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766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3F9EC0-2060-1DCD-5127-D38374D758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075370"/>
              </p:ext>
            </p:extLst>
          </p:nvPr>
        </p:nvGraphicFramePr>
        <p:xfrm>
          <a:off x="0" y="-29878"/>
          <a:ext cx="12192000" cy="6893665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1655180">
                  <a:extLst>
                    <a:ext uri="{9D8B030D-6E8A-4147-A177-3AD203B41FA5}">
                      <a16:colId xmlns:a16="http://schemas.microsoft.com/office/drawing/2014/main" val="2993274238"/>
                    </a:ext>
                  </a:extLst>
                </a:gridCol>
                <a:gridCol w="3669174">
                  <a:extLst>
                    <a:ext uri="{9D8B030D-6E8A-4147-A177-3AD203B41FA5}">
                      <a16:colId xmlns:a16="http://schemas.microsoft.com/office/drawing/2014/main" val="3380804215"/>
                    </a:ext>
                  </a:extLst>
                </a:gridCol>
                <a:gridCol w="4236335">
                  <a:extLst>
                    <a:ext uri="{9D8B030D-6E8A-4147-A177-3AD203B41FA5}">
                      <a16:colId xmlns:a16="http://schemas.microsoft.com/office/drawing/2014/main" val="1065307946"/>
                    </a:ext>
                  </a:extLst>
                </a:gridCol>
                <a:gridCol w="2631311">
                  <a:extLst>
                    <a:ext uri="{9D8B030D-6E8A-4147-A177-3AD203B41FA5}">
                      <a16:colId xmlns:a16="http://schemas.microsoft.com/office/drawing/2014/main" val="1389732516"/>
                    </a:ext>
                  </a:extLst>
                </a:gridCol>
              </a:tblGrid>
              <a:tr h="690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b="1" dirty="0">
                          <a:effectLst/>
                          <a:latin typeface="+mn-lt"/>
                        </a:rPr>
                        <a:t>Summer Term</a:t>
                      </a:r>
                      <a:endParaRPr lang="en-GB" sz="1850" b="1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b="1" dirty="0">
                          <a:effectLst/>
                          <a:latin typeface="+mn-lt"/>
                        </a:rPr>
                        <a:t>Aims</a:t>
                      </a:r>
                      <a:endParaRPr lang="en-GB" sz="1850" b="1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b="1" dirty="0">
                          <a:effectLst/>
                          <a:latin typeface="+mn-lt"/>
                        </a:rPr>
                        <a:t>Objective</a:t>
                      </a:r>
                      <a:endParaRPr lang="en-GB" sz="1850" b="1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50" b="1" dirty="0">
                          <a:effectLst/>
                          <a:latin typeface="+mn-lt"/>
                        </a:rPr>
                        <a:t>Activity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50" dirty="0"/>
                        <a:t>* Requires photocopying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345374410"/>
                  </a:ext>
                </a:extLst>
              </a:tr>
              <a:tr h="3933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1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Revisiting prior learning</a:t>
                      </a: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Reconnecting through colour</a:t>
                      </a: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Inside Out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131204406"/>
                  </a:ext>
                </a:extLst>
              </a:tr>
              <a:tr h="7195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2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to express one’s emotional needs</a:t>
                      </a: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Exploring the link between emotions and behaviours</a:t>
                      </a: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332569783"/>
                  </a:ext>
                </a:extLst>
              </a:tr>
              <a:tr h="3949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3</a:t>
                      </a: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Connecting our emotions and behaviours</a:t>
                      </a: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599403"/>
                  </a:ext>
                </a:extLst>
              </a:tr>
              <a:tr h="7180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4</a:t>
                      </a: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Developing an awareness that different people express and experience emotions differently</a:t>
                      </a:r>
                      <a:endParaRPr kumimoji="0" lang="en-GB" sz="1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Reflecting on our own ways of expressing different emotions</a:t>
                      </a: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*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60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60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endParaRPr lang="en-GB" sz="60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517827665"/>
                  </a:ext>
                </a:extLst>
              </a:tr>
              <a:tr h="690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5</a:t>
                      </a: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Comparing our own and other’s ways of expressing emotions</a:t>
                      </a: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69487"/>
                  </a:ext>
                </a:extLst>
              </a:tr>
              <a:tr h="473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6</a:t>
                      </a: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Engaging in adult-led conflict resolution </a:t>
                      </a:r>
                      <a:endParaRPr kumimoji="0" lang="en-GB" sz="1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Noticing emotions during conflict</a:t>
                      </a: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For The Birds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129150677"/>
                  </a:ext>
                </a:extLst>
              </a:tr>
              <a:tr h="463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7</a:t>
                      </a: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Exploring how conflict might arise</a:t>
                      </a: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668230"/>
                  </a:ext>
                </a:extLst>
              </a:tr>
              <a:tr h="690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8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 </a:t>
                      </a: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Demonstrating curiosity and open-mindedness </a:t>
                      </a: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Exploring colour association across different cultures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Cultural Colours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311765377"/>
                  </a:ext>
                </a:extLst>
              </a:tr>
              <a:tr h="284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9</a:t>
                      </a: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Exploring words from around the world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World Words 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19695867"/>
                  </a:ext>
                </a:extLst>
              </a:tr>
              <a:tr h="1025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</a:rPr>
                        <a:t>Week 10</a:t>
                      </a:r>
                      <a:endParaRPr lang="en-GB" sz="185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Reflecting on the year</a:t>
                      </a:r>
                    </a:p>
                  </a:txBody>
                  <a:tcPr marL="45720" marR="4572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Exploring growth and learning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5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Revisiting Year 7 Connecting Through Colour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339428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494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976C884-6BCA-7E25-5A0C-4BDA2D567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994750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7213600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978400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1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Reconnecting through colour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Inside Out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Invite the students to share anything they remember from last term, you can prompt e.g. linking colour and emotion, perspective taking, how activities change our emotions.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Explain that they are going to watch a clip from inside out.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them to notice which colours </a:t>
                      </a:r>
                      <a:r>
                        <a:rPr lang="en-GB" sz="2000" b="1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Riley </a:t>
                      </a: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links to which emotions.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Before videos: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What did we learn last term about how we express our emotions?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After each video: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What colours were Riley’s emotions and what colour would yours be?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Colour charts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3" name="Freeform 2">
            <a:extLst>
              <a:ext uri="{FF2B5EF4-FFF2-40B4-BE49-F238E27FC236}">
                <a16:creationId xmlns:a16="http://schemas.microsoft.com/office/drawing/2014/main" id="{667AA308-A5A6-CD92-6812-4E87472BA3D0}"/>
              </a:ext>
            </a:extLst>
          </p:cNvPr>
          <p:cNvSpPr/>
          <p:nvPr/>
        </p:nvSpPr>
        <p:spPr>
          <a:xfrm>
            <a:off x="1" y="0"/>
            <a:ext cx="990600" cy="70485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Inside Out Movie Clip - Get To Know Your Emotions[HD1080i]">
            <a:hlinkClick r:id="" action="ppaction://media"/>
            <a:extLst>
              <a:ext uri="{FF2B5EF4-FFF2-40B4-BE49-F238E27FC236}">
                <a16:creationId xmlns:a16="http://schemas.microsoft.com/office/drawing/2014/main" id="{80463C3B-538F-889C-62C0-3C0B58A75C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6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FFB85-0134-AD9E-DE13-63AEC8CC7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C22DE74-5DE2-D0AF-8CC9-C6201FCA3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647927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7213600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978400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2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Exploring the link between emotions and behaviours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Inside Out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Explain to the students that they are going to watch the Inside Out video again.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Invite them to note down what Riley is doing that might suggest she is joyous.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Play the clip for ‘joy’, pause, then discuss.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Complete this for the rest of the emotions.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Does anger (or any of the emotions) always look like this?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How else might joy (or any of the emotions) be expressed?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3" name="Freeform 2">
            <a:extLst>
              <a:ext uri="{FF2B5EF4-FFF2-40B4-BE49-F238E27FC236}">
                <a16:creationId xmlns:a16="http://schemas.microsoft.com/office/drawing/2014/main" id="{02CA11FF-6B4F-7B39-598B-D894A5C13DB2}"/>
              </a:ext>
            </a:extLst>
          </p:cNvPr>
          <p:cNvSpPr/>
          <p:nvPr/>
        </p:nvSpPr>
        <p:spPr>
          <a:xfrm>
            <a:off x="1" y="0"/>
            <a:ext cx="990600" cy="70485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479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Inside Out Movie Clip - Get To Know Your Emotions[HD1080i]">
            <a:hlinkClick r:id="" action="ppaction://media"/>
            <a:extLst>
              <a:ext uri="{FF2B5EF4-FFF2-40B4-BE49-F238E27FC236}">
                <a16:creationId xmlns:a16="http://schemas.microsoft.com/office/drawing/2014/main" id="{80463C3B-538F-889C-62C0-3C0B58A75C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6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F770BF-2E9A-753D-56A7-41658660B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8D18AC1-381C-6603-1921-1DFBBCCD3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275769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7213600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978400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3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</a:rPr>
                        <a:t>Connecting our emotions and behaviours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Inside Out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students to think back to the video, pick one of the emotions, and discuss with a partner how they each might show that emotion.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What is the same and what is different in the way you and your partner show that emotion?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3" name="Freeform 2">
            <a:extLst>
              <a:ext uri="{FF2B5EF4-FFF2-40B4-BE49-F238E27FC236}">
                <a16:creationId xmlns:a16="http://schemas.microsoft.com/office/drawing/2014/main" id="{B9B7D797-3F37-4DA4-C58B-FC0F7217E1D4}"/>
              </a:ext>
            </a:extLst>
          </p:cNvPr>
          <p:cNvSpPr/>
          <p:nvPr/>
        </p:nvSpPr>
        <p:spPr>
          <a:xfrm>
            <a:off x="1" y="0"/>
            <a:ext cx="990600" cy="70485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451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7E3AB2-1EEE-147C-AB26-9E916A3E8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43BDA12-E4B7-53EB-2ACF-7FEB1F9D8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521982"/>
              </p:ext>
            </p:extLst>
          </p:nvPr>
        </p:nvGraphicFramePr>
        <p:xfrm>
          <a:off x="0" y="1"/>
          <a:ext cx="12192000" cy="7133114"/>
        </p:xfrm>
        <a:graphic>
          <a:graphicData uri="http://schemas.openxmlformats.org/drawingml/2006/table">
            <a:tbl>
              <a:tblPr bandRow="1"/>
              <a:tblGrid>
                <a:gridCol w="7515735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676265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3247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4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320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Reflecting on our own ways of expressing different emotions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80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80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3866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Give each student the</a:t>
                      </a:r>
                      <a:r>
                        <a:rPr lang="en-GB" sz="4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</a:t>
                      </a:r>
                      <a:r>
                        <a:rPr lang="en-GB" sz="4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40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40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 sheet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Explain that they are going to work on their own to think about what emotions connect to the three colours.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them to either write or draw the emotions on the faces. 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them to think about the way they might show each of the three emotions and note or draw these on the bodies.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Please collect these in and keep for the following session.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Think about a time you might have felt this colour.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Think back to Inside Out if that helps.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101010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  <a:r>
                        <a:rPr lang="en-GB" sz="4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40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40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 sheets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4" name="Freeform 2">
            <a:extLst>
              <a:ext uri="{FF2B5EF4-FFF2-40B4-BE49-F238E27FC236}">
                <a16:creationId xmlns:a16="http://schemas.microsoft.com/office/drawing/2014/main" id="{7804E67B-89CE-8549-1A7F-117793B1A60C}"/>
              </a:ext>
            </a:extLst>
          </p:cNvPr>
          <p:cNvSpPr/>
          <p:nvPr/>
        </p:nvSpPr>
        <p:spPr>
          <a:xfrm>
            <a:off x="1" y="0"/>
            <a:ext cx="990600" cy="70485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545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4475" y="326403"/>
            <a:ext cx="2057400" cy="20574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3131"/>
            </a:solidFill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84475" y="2465109"/>
            <a:ext cx="2057400" cy="3707091"/>
            <a:chOff x="0" y="0"/>
            <a:chExt cx="812800" cy="14645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464530"/>
            </a:xfrm>
            <a:custGeom>
              <a:avLst/>
              <a:gdLst/>
              <a:ahLst/>
              <a:cxnLst/>
              <a:rect l="l" t="t" r="r" b="b"/>
              <a:pathLst>
                <a:path w="812800" h="146453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336589"/>
                  </a:lnTo>
                  <a:cubicBezTo>
                    <a:pt x="812800" y="1370521"/>
                    <a:pt x="799321" y="1403063"/>
                    <a:pt x="775327" y="1427057"/>
                  </a:cubicBezTo>
                  <a:cubicBezTo>
                    <a:pt x="751333" y="1451050"/>
                    <a:pt x="718791" y="1464530"/>
                    <a:pt x="684859" y="1464530"/>
                  </a:cubicBezTo>
                  <a:lnTo>
                    <a:pt x="127941" y="1464530"/>
                  </a:lnTo>
                  <a:cubicBezTo>
                    <a:pt x="94009" y="1464530"/>
                    <a:pt x="61467" y="1451050"/>
                    <a:pt x="37473" y="1427057"/>
                  </a:cubicBezTo>
                  <a:cubicBezTo>
                    <a:pt x="13479" y="1403063"/>
                    <a:pt x="0" y="1370521"/>
                    <a:pt x="0" y="133658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FF3131"/>
            </a:solidFill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50263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66638" y="326403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48800" y="326403"/>
            <a:ext cx="2057400" cy="205740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F48FF"/>
            </a:solidFill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266638" y="2465109"/>
            <a:ext cx="2057400" cy="3707091"/>
            <a:chOff x="0" y="0"/>
            <a:chExt cx="812800" cy="14645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464530"/>
            </a:xfrm>
            <a:custGeom>
              <a:avLst/>
              <a:gdLst/>
              <a:ahLst/>
              <a:cxnLst/>
              <a:rect l="l" t="t" r="r" b="b"/>
              <a:pathLst>
                <a:path w="812800" h="146453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336589"/>
                  </a:lnTo>
                  <a:cubicBezTo>
                    <a:pt x="812800" y="1370521"/>
                    <a:pt x="799321" y="1403063"/>
                    <a:pt x="775327" y="1427057"/>
                  </a:cubicBezTo>
                  <a:cubicBezTo>
                    <a:pt x="751333" y="1451050"/>
                    <a:pt x="718791" y="1464530"/>
                    <a:pt x="684859" y="1464530"/>
                  </a:cubicBezTo>
                  <a:lnTo>
                    <a:pt x="127941" y="1464530"/>
                  </a:lnTo>
                  <a:cubicBezTo>
                    <a:pt x="94009" y="1464530"/>
                    <a:pt x="61467" y="1451050"/>
                    <a:pt x="37473" y="1427057"/>
                  </a:cubicBezTo>
                  <a:cubicBezTo>
                    <a:pt x="13479" y="1403063"/>
                    <a:pt x="0" y="1370521"/>
                    <a:pt x="0" y="133658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150263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48800" y="2465109"/>
            <a:ext cx="2057400" cy="3707091"/>
            <a:chOff x="0" y="0"/>
            <a:chExt cx="812800" cy="146453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464530"/>
            </a:xfrm>
            <a:custGeom>
              <a:avLst/>
              <a:gdLst/>
              <a:ahLst/>
              <a:cxnLst/>
              <a:rect l="l" t="t" r="r" b="b"/>
              <a:pathLst>
                <a:path w="812800" h="146453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336589"/>
                  </a:lnTo>
                  <a:cubicBezTo>
                    <a:pt x="812800" y="1370521"/>
                    <a:pt x="799321" y="1403063"/>
                    <a:pt x="775327" y="1427057"/>
                  </a:cubicBezTo>
                  <a:cubicBezTo>
                    <a:pt x="751333" y="1451050"/>
                    <a:pt x="718791" y="1464530"/>
                    <a:pt x="684859" y="1464530"/>
                  </a:cubicBezTo>
                  <a:lnTo>
                    <a:pt x="127941" y="1464530"/>
                  </a:lnTo>
                  <a:cubicBezTo>
                    <a:pt x="94009" y="1464530"/>
                    <a:pt x="61467" y="1451050"/>
                    <a:pt x="37473" y="1427057"/>
                  </a:cubicBezTo>
                  <a:cubicBezTo>
                    <a:pt x="13479" y="1403063"/>
                    <a:pt x="0" y="1370521"/>
                    <a:pt x="0" y="133658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1F48FF"/>
            </a:solidFill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150263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FDA251-A9A3-86A3-8B4B-F5E99712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97F316D-886F-6A93-162D-932D636298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4849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/>
              <a:tblGrid>
                <a:gridCol w="7515735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676265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4026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5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15401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Comparing our own and other’s ways of expressing emotions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r>
                        <a:rPr lang="en-GB" sz="8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80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80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3556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Give each student their</a:t>
                      </a:r>
                      <a:r>
                        <a:rPr lang="en-GB" sz="4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</a:t>
                      </a:r>
                      <a:r>
                        <a:rPr lang="en-GB" sz="4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40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40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 sheet from last time.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Explain that they are going to work with a partner to discuss what they each put on their sheets.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What were the similarities and what were the differences?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102084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Their </a:t>
                      </a:r>
                      <a:r>
                        <a:rPr lang="en-GB" sz="4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40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</a:t>
                      </a:r>
                      <a:r>
                        <a:rPr lang="en-GB" sz="40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 sheets </a:t>
                      </a: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from the previous session.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4" name="Freeform 2">
            <a:extLst>
              <a:ext uri="{FF2B5EF4-FFF2-40B4-BE49-F238E27FC236}">
                <a16:creationId xmlns:a16="http://schemas.microsoft.com/office/drawing/2014/main" id="{CAE5429B-B0BD-73C9-295B-AD27B91967D0}"/>
              </a:ext>
            </a:extLst>
          </p:cNvPr>
          <p:cNvSpPr/>
          <p:nvPr/>
        </p:nvSpPr>
        <p:spPr>
          <a:xfrm>
            <a:off x="1" y="0"/>
            <a:ext cx="990600" cy="70485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422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7DE5DF-F63D-BE8A-68DD-59492D1C2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84B8243-1AB0-51AF-082E-AC54F458A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398117"/>
              </p:ext>
            </p:extLst>
          </p:nvPr>
        </p:nvGraphicFramePr>
        <p:xfrm>
          <a:off x="0" y="1"/>
          <a:ext cx="12192000" cy="6857998"/>
        </p:xfrm>
        <a:graphic>
          <a:graphicData uri="http://schemas.openxmlformats.org/drawingml/2006/table">
            <a:tbl>
              <a:tblPr bandRow="1"/>
              <a:tblGrid>
                <a:gridCol w="7767484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424516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810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6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7688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Noticing emotions during conflict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 For The Birds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1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Explain that they are going to watch a Pixar short (it has sound).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Invite the students to notice any emotions displayed by the birds and find a colour which matches it on their charts.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Once the film has ended, structure a think, pair, share discussion about the different colours and emotions.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Which colours did you notice?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What different emotions did you notice?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107711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Colour charts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5D391C90-3510-7EED-EB35-95B06285CEEC}"/>
              </a:ext>
            </a:extLst>
          </p:cNvPr>
          <p:cNvSpPr/>
          <p:nvPr/>
        </p:nvSpPr>
        <p:spPr>
          <a:xfrm>
            <a:off x="1" y="0"/>
            <a:ext cx="990600" cy="70485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440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For The Birds : An animation film from Pixar">
            <a:hlinkClick r:id="" action="ppaction://media"/>
            <a:extLst>
              <a:ext uri="{FF2B5EF4-FFF2-40B4-BE49-F238E27FC236}">
                <a16:creationId xmlns:a16="http://schemas.microsoft.com/office/drawing/2014/main" id="{187F6463-DD6B-AC35-3777-FBDE2E73BC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6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5D8D81-9D75-55C3-6C38-FDA58F836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621EE4-5F95-7F54-F450-092628F69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2075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/>
              <a:tblGrid>
                <a:gridCol w="8096250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2380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7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10836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Exploring how conflict might arise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For The Birds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052341">
                <a:tc>
                  <a:txBody>
                    <a:bodyPr/>
                    <a:lstStyle/>
                    <a:p>
                      <a:pPr lvl="0"/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/>
                        <a:t>Explain to the class that they’re going to watch For The Birds again. 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/>
                        <a:t>This time invite them to explain what they notice happening in the video.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Did all the birds get on?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If not, why not?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9815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3F5DB60C-C1D0-27A3-27F3-C81CD9A810AC}"/>
              </a:ext>
            </a:extLst>
          </p:cNvPr>
          <p:cNvSpPr/>
          <p:nvPr/>
        </p:nvSpPr>
        <p:spPr>
          <a:xfrm>
            <a:off x="1" y="0"/>
            <a:ext cx="990600" cy="70485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599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For The Birds : An animation film from Pixar">
            <a:hlinkClick r:id="" action="ppaction://media"/>
            <a:extLst>
              <a:ext uri="{FF2B5EF4-FFF2-40B4-BE49-F238E27FC236}">
                <a16:creationId xmlns:a16="http://schemas.microsoft.com/office/drawing/2014/main" id="{187F6463-DD6B-AC35-3777-FBDE2E73BC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3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915BFB-8609-B321-69BD-A38785085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8666AEA-DE9B-300C-5191-DAA93E0DA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363538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7787148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404852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8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Exploring colour association across different cultures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Cultural Colours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Explain that they will see 4 slides featuring different uses of colour from around the world.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Show the slide and ask the class what they think the images are.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Show them the next slide with the explanations and invite any thoughts.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Are any of these familiar to you?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Do any of these surprise you?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C59DC354-ED4F-D0B1-E417-7F769201B9EA}"/>
              </a:ext>
            </a:extLst>
          </p:cNvPr>
          <p:cNvSpPr/>
          <p:nvPr/>
        </p:nvSpPr>
        <p:spPr>
          <a:xfrm>
            <a:off x="1" y="0"/>
            <a:ext cx="990600" cy="704850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165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99829" y="2974398"/>
            <a:ext cx="5829047" cy="3883602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3522641" y="0"/>
            <a:ext cx="5146717" cy="3429000"/>
          </a:xfrm>
          <a:custGeom>
            <a:avLst/>
            <a:gdLst/>
            <a:ahLst/>
            <a:cxnLst/>
            <a:rect l="l" t="t" r="r" b="b"/>
            <a:pathLst>
              <a:path w="7720075" h="5143500">
                <a:moveTo>
                  <a:pt x="0" y="0"/>
                </a:moveTo>
                <a:lnTo>
                  <a:pt x="7720075" y="0"/>
                </a:lnTo>
                <a:lnTo>
                  <a:pt x="772007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Freeform 4"/>
          <p:cNvSpPr/>
          <p:nvPr/>
        </p:nvSpPr>
        <p:spPr>
          <a:xfrm>
            <a:off x="0" y="3272522"/>
            <a:ext cx="5381581" cy="3585478"/>
          </a:xfrm>
          <a:custGeom>
            <a:avLst/>
            <a:gdLst/>
            <a:ahLst/>
            <a:cxnLst/>
            <a:rect l="l" t="t" r="r" b="b"/>
            <a:pathLst>
              <a:path w="8072371" h="5378217">
                <a:moveTo>
                  <a:pt x="0" y="0"/>
                </a:moveTo>
                <a:lnTo>
                  <a:pt x="8072371" y="0"/>
                </a:lnTo>
                <a:lnTo>
                  <a:pt x="8072371" y="5378217"/>
                </a:lnTo>
                <a:lnTo>
                  <a:pt x="0" y="5378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62952" y="2974398"/>
            <a:ext cx="5829047" cy="3883602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3522641" y="0"/>
            <a:ext cx="5146717" cy="3429000"/>
          </a:xfrm>
          <a:custGeom>
            <a:avLst/>
            <a:gdLst/>
            <a:ahLst/>
            <a:cxnLst/>
            <a:rect l="l" t="t" r="r" b="b"/>
            <a:pathLst>
              <a:path w="7720075" h="5143500">
                <a:moveTo>
                  <a:pt x="0" y="0"/>
                </a:moveTo>
                <a:lnTo>
                  <a:pt x="7720075" y="0"/>
                </a:lnTo>
                <a:lnTo>
                  <a:pt x="772007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Freeform 4"/>
          <p:cNvSpPr/>
          <p:nvPr/>
        </p:nvSpPr>
        <p:spPr>
          <a:xfrm>
            <a:off x="0" y="3272522"/>
            <a:ext cx="5381581" cy="3585478"/>
          </a:xfrm>
          <a:custGeom>
            <a:avLst/>
            <a:gdLst/>
            <a:ahLst/>
            <a:cxnLst/>
            <a:rect l="l" t="t" r="r" b="b"/>
            <a:pathLst>
              <a:path w="8072371" h="5378217">
                <a:moveTo>
                  <a:pt x="0" y="0"/>
                </a:moveTo>
                <a:lnTo>
                  <a:pt x="8072371" y="0"/>
                </a:lnTo>
                <a:lnTo>
                  <a:pt x="8072371" y="5378217"/>
                </a:lnTo>
                <a:lnTo>
                  <a:pt x="0" y="5378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5" name="TextBox 5"/>
          <p:cNvSpPr txBox="1"/>
          <p:nvPr/>
        </p:nvSpPr>
        <p:spPr>
          <a:xfrm>
            <a:off x="3739902" y="106244"/>
            <a:ext cx="4712194" cy="1426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highlight>
                  <a:srgbClr val="FFFFEF"/>
                </a:highlight>
                <a:ea typeface="Canva Sans"/>
                <a:cs typeface="Canva Sans"/>
                <a:sym typeface="Canva Sans"/>
              </a:rPr>
              <a:t>Chinese red envelopes used for gifting someone money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60418" y="5576538"/>
            <a:ext cx="3660743" cy="48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highlight>
                  <a:srgbClr val="FFFFEF"/>
                </a:highlight>
                <a:ea typeface="Canva Sans"/>
                <a:cs typeface="Canva Sans"/>
                <a:sym typeface="Canva Sans"/>
              </a:rPr>
              <a:t>A Hindu Wedding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43208C-EBD3-2DB7-D2B7-F99B0BE12D16}"/>
              </a:ext>
            </a:extLst>
          </p:cNvPr>
          <p:cNvSpPr txBox="1"/>
          <p:nvPr/>
        </p:nvSpPr>
        <p:spPr>
          <a:xfrm>
            <a:off x="8044911" y="3503377"/>
            <a:ext cx="40487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highlight>
                  <a:srgbClr val="FFFFEF"/>
                </a:highlight>
              </a:rPr>
              <a:t>A Ghanaian Funeral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22492" y="1"/>
            <a:ext cx="5669508" cy="3782371"/>
          </a:xfrm>
          <a:custGeom>
            <a:avLst/>
            <a:gdLst/>
            <a:ahLst/>
            <a:cxnLst/>
            <a:rect l="l" t="t" r="r" b="b"/>
            <a:pathLst>
              <a:path w="8504262" h="5673557">
                <a:moveTo>
                  <a:pt x="0" y="0"/>
                </a:moveTo>
                <a:lnTo>
                  <a:pt x="8504262" y="0"/>
                </a:lnTo>
                <a:lnTo>
                  <a:pt x="8504262" y="5673557"/>
                </a:lnTo>
                <a:lnTo>
                  <a:pt x="0" y="56735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0" y="-20419"/>
            <a:ext cx="6337984" cy="3802791"/>
          </a:xfrm>
          <a:custGeom>
            <a:avLst/>
            <a:gdLst/>
            <a:ahLst/>
            <a:cxnLst/>
            <a:rect l="l" t="t" r="r" b="b"/>
            <a:pathLst>
              <a:path w="9506976" h="5704186">
                <a:moveTo>
                  <a:pt x="0" y="0"/>
                </a:moveTo>
                <a:lnTo>
                  <a:pt x="9506976" y="0"/>
                </a:lnTo>
                <a:lnTo>
                  <a:pt x="9506976" y="5704185"/>
                </a:lnTo>
                <a:lnTo>
                  <a:pt x="0" y="57041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Freeform 4"/>
          <p:cNvSpPr/>
          <p:nvPr/>
        </p:nvSpPr>
        <p:spPr>
          <a:xfrm>
            <a:off x="3168992" y="3156273"/>
            <a:ext cx="5566506" cy="3701727"/>
          </a:xfrm>
          <a:custGeom>
            <a:avLst/>
            <a:gdLst/>
            <a:ahLst/>
            <a:cxnLst/>
            <a:rect l="l" t="t" r="r" b="b"/>
            <a:pathLst>
              <a:path w="8349759" h="5552590">
                <a:moveTo>
                  <a:pt x="0" y="0"/>
                </a:moveTo>
                <a:lnTo>
                  <a:pt x="8349759" y="0"/>
                </a:lnTo>
                <a:lnTo>
                  <a:pt x="8349759" y="5552590"/>
                </a:lnTo>
                <a:lnTo>
                  <a:pt x="0" y="55525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70991" y="-6512"/>
            <a:ext cx="5669508" cy="3782371"/>
          </a:xfrm>
          <a:custGeom>
            <a:avLst/>
            <a:gdLst/>
            <a:ahLst/>
            <a:cxnLst/>
            <a:rect l="l" t="t" r="r" b="b"/>
            <a:pathLst>
              <a:path w="8504262" h="5673557">
                <a:moveTo>
                  <a:pt x="0" y="0"/>
                </a:moveTo>
                <a:lnTo>
                  <a:pt x="8504262" y="0"/>
                </a:lnTo>
                <a:lnTo>
                  <a:pt x="8504262" y="5673557"/>
                </a:lnTo>
                <a:lnTo>
                  <a:pt x="0" y="56735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0" y="-6872"/>
            <a:ext cx="6337984" cy="2540911"/>
          </a:xfrm>
          <a:custGeom>
            <a:avLst/>
            <a:gdLst/>
            <a:ahLst/>
            <a:cxnLst/>
            <a:rect l="l" t="t" r="r" b="b"/>
            <a:pathLst>
              <a:path w="9506976" h="5704186">
                <a:moveTo>
                  <a:pt x="0" y="0"/>
                </a:moveTo>
                <a:lnTo>
                  <a:pt x="9506976" y="0"/>
                </a:lnTo>
                <a:lnTo>
                  <a:pt x="9506976" y="5704185"/>
                </a:lnTo>
                <a:lnTo>
                  <a:pt x="0" y="57041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9662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Freeform 4"/>
          <p:cNvSpPr/>
          <p:nvPr/>
        </p:nvSpPr>
        <p:spPr>
          <a:xfrm>
            <a:off x="3168992" y="3156273"/>
            <a:ext cx="5566506" cy="3701727"/>
          </a:xfrm>
          <a:custGeom>
            <a:avLst/>
            <a:gdLst/>
            <a:ahLst/>
            <a:cxnLst/>
            <a:rect l="l" t="t" r="r" b="b"/>
            <a:pathLst>
              <a:path w="8349759" h="5552590">
                <a:moveTo>
                  <a:pt x="0" y="0"/>
                </a:moveTo>
                <a:lnTo>
                  <a:pt x="8349759" y="0"/>
                </a:lnTo>
                <a:lnTo>
                  <a:pt x="8349759" y="5552590"/>
                </a:lnTo>
                <a:lnTo>
                  <a:pt x="0" y="55525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5" name="TextBox 5"/>
          <p:cNvSpPr txBox="1"/>
          <p:nvPr/>
        </p:nvSpPr>
        <p:spPr>
          <a:xfrm>
            <a:off x="6413230" y="4616"/>
            <a:ext cx="5778769" cy="1907189"/>
          </a:xfrm>
          <a:prstGeom prst="rect">
            <a:avLst/>
          </a:prstGeom>
          <a:solidFill>
            <a:srgbClr val="FFFFE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Many Thai people wear yellow on Mondays as a sign of respect and loyalty to the king.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2198062"/>
            <a:ext cx="6333956" cy="958211"/>
          </a:xfrm>
          <a:prstGeom prst="rect">
            <a:avLst/>
          </a:prstGeom>
          <a:solidFill>
            <a:srgbClr val="FFFFE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Orange is the Dutch national colour of celebration.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77512" y="5899789"/>
            <a:ext cx="8471438" cy="958211"/>
          </a:xfrm>
          <a:prstGeom prst="rect">
            <a:avLst/>
          </a:prstGeom>
          <a:solidFill>
            <a:srgbClr val="FFFFE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Buddhist monks wear yellow, as well as orange or red, depending on the occasion.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076381" cy="3429000"/>
          </a:xfrm>
          <a:custGeom>
            <a:avLst/>
            <a:gdLst/>
            <a:ahLst/>
            <a:cxnLst/>
            <a:rect l="l" t="t" r="r" b="b"/>
            <a:pathLst>
              <a:path w="8533684" h="5685567">
                <a:moveTo>
                  <a:pt x="0" y="0"/>
                </a:moveTo>
                <a:lnTo>
                  <a:pt x="8533683" y="0"/>
                </a:lnTo>
                <a:lnTo>
                  <a:pt x="8533683" y="5685567"/>
                </a:lnTo>
                <a:lnTo>
                  <a:pt x="0" y="568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70" t="-10538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8531075" y="0"/>
            <a:ext cx="3660925" cy="5486400"/>
          </a:xfrm>
          <a:custGeom>
            <a:avLst/>
            <a:gdLst/>
            <a:ahLst/>
            <a:cxnLst/>
            <a:rect l="l" t="t" r="r" b="b"/>
            <a:pathLst>
              <a:path w="5491388" h="8229600">
                <a:moveTo>
                  <a:pt x="0" y="0"/>
                </a:moveTo>
                <a:lnTo>
                  <a:pt x="5491388" y="0"/>
                </a:lnTo>
                <a:lnTo>
                  <a:pt x="54913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Freeform 4"/>
          <p:cNvSpPr/>
          <p:nvPr/>
        </p:nvSpPr>
        <p:spPr>
          <a:xfrm>
            <a:off x="2851539" y="2974398"/>
            <a:ext cx="5829047" cy="3883602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4408963" cy="3790378"/>
          </a:xfrm>
          <a:custGeom>
            <a:avLst/>
            <a:gdLst/>
            <a:ahLst/>
            <a:cxnLst/>
            <a:rect l="l" t="t" r="r" b="b"/>
            <a:pathLst>
              <a:path w="8533684" h="5685567">
                <a:moveTo>
                  <a:pt x="0" y="0"/>
                </a:moveTo>
                <a:lnTo>
                  <a:pt x="8533683" y="0"/>
                </a:lnTo>
                <a:lnTo>
                  <a:pt x="8533683" y="5685567"/>
                </a:lnTo>
                <a:lnTo>
                  <a:pt x="0" y="56855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035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8531075" y="0"/>
            <a:ext cx="3660925" cy="5486400"/>
          </a:xfrm>
          <a:custGeom>
            <a:avLst/>
            <a:gdLst/>
            <a:ahLst/>
            <a:cxnLst/>
            <a:rect l="l" t="t" r="r" b="b"/>
            <a:pathLst>
              <a:path w="5491388" h="8229600">
                <a:moveTo>
                  <a:pt x="0" y="0"/>
                </a:moveTo>
                <a:lnTo>
                  <a:pt x="5491388" y="0"/>
                </a:lnTo>
                <a:lnTo>
                  <a:pt x="54913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Freeform 4"/>
          <p:cNvSpPr/>
          <p:nvPr/>
        </p:nvSpPr>
        <p:spPr>
          <a:xfrm>
            <a:off x="2477913" y="2974398"/>
            <a:ext cx="5829047" cy="3883602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5" name="TextBox 5"/>
          <p:cNvSpPr txBox="1"/>
          <p:nvPr/>
        </p:nvSpPr>
        <p:spPr>
          <a:xfrm>
            <a:off x="8531074" y="5423632"/>
            <a:ext cx="3660926" cy="1432700"/>
          </a:xfrm>
          <a:prstGeom prst="rect">
            <a:avLst/>
          </a:prstGeom>
          <a:solidFill>
            <a:srgbClr val="FFFFE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In the West brides often wear white to get married.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5379" y="5899789"/>
            <a:ext cx="5181598" cy="958211"/>
          </a:xfrm>
          <a:prstGeom prst="rect">
            <a:avLst/>
          </a:prstGeom>
          <a:solidFill>
            <a:srgbClr val="FFFFE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In China white is often worn when someone dies</a:t>
            </a:r>
            <a:r>
              <a:rPr lang="en-US" sz="3600" dirty="0">
                <a:solidFill>
                  <a:srgbClr val="000000"/>
                </a:solidFill>
                <a:highlight>
                  <a:srgbClr val="FFFFEF"/>
                </a:highlight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06178" y="1668"/>
            <a:ext cx="5824897" cy="1432700"/>
          </a:xfrm>
          <a:prstGeom prst="rect">
            <a:avLst/>
          </a:prstGeom>
          <a:solidFill>
            <a:srgbClr val="FFFFE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Sacred cows in India, and Sacred Buffalo in Native American cultures, are white.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85165" y="0"/>
            <a:ext cx="5006835" cy="5391150"/>
          </a:xfrm>
          <a:custGeom>
            <a:avLst/>
            <a:gdLst/>
            <a:ahLst/>
            <a:cxnLst/>
            <a:rect l="l" t="t" r="r" b="b"/>
            <a:pathLst>
              <a:path w="8606118" h="8229600">
                <a:moveTo>
                  <a:pt x="0" y="0"/>
                </a:moveTo>
                <a:lnTo>
                  <a:pt x="8606118" y="0"/>
                </a:lnTo>
                <a:lnTo>
                  <a:pt x="860611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" r="-14592" b="-1767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4003040" y="2296160"/>
            <a:ext cx="3881120" cy="4561840"/>
          </a:xfrm>
          <a:custGeom>
            <a:avLst/>
            <a:gdLst/>
            <a:ahLst/>
            <a:cxnLst/>
            <a:rect l="l" t="t" r="r" b="b"/>
            <a:pathLst>
              <a:path w="6164719" h="8229600">
                <a:moveTo>
                  <a:pt x="0" y="0"/>
                </a:moveTo>
                <a:lnTo>
                  <a:pt x="6164719" y="0"/>
                </a:lnTo>
                <a:lnTo>
                  <a:pt x="616471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13" t="-8385" r="-1880" b="-11881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5146717" cy="3435433"/>
          </a:xfrm>
          <a:custGeom>
            <a:avLst/>
            <a:gdLst/>
            <a:ahLst/>
            <a:cxnLst/>
            <a:rect l="l" t="t" r="r" b="b"/>
            <a:pathLst>
              <a:path w="7720075" h="5153150">
                <a:moveTo>
                  <a:pt x="0" y="0"/>
                </a:moveTo>
                <a:lnTo>
                  <a:pt x="7720075" y="0"/>
                </a:lnTo>
                <a:lnTo>
                  <a:pt x="7720075" y="5153150"/>
                </a:lnTo>
                <a:lnTo>
                  <a:pt x="0" y="5153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85165" y="0"/>
            <a:ext cx="5006835" cy="5486400"/>
          </a:xfrm>
          <a:custGeom>
            <a:avLst/>
            <a:gdLst/>
            <a:ahLst/>
            <a:cxnLst/>
            <a:rect l="l" t="t" r="r" b="b"/>
            <a:pathLst>
              <a:path w="8606118" h="8229600">
                <a:moveTo>
                  <a:pt x="0" y="0"/>
                </a:moveTo>
                <a:lnTo>
                  <a:pt x="8606118" y="0"/>
                </a:lnTo>
                <a:lnTo>
                  <a:pt x="860611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4592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4042209" y="2184400"/>
            <a:ext cx="3660925" cy="4673600"/>
          </a:xfrm>
          <a:custGeom>
            <a:avLst/>
            <a:gdLst/>
            <a:ahLst/>
            <a:cxnLst/>
            <a:rect l="l" t="t" r="r" b="b"/>
            <a:pathLst>
              <a:path w="6164719" h="8229600">
                <a:moveTo>
                  <a:pt x="0" y="0"/>
                </a:moveTo>
                <a:lnTo>
                  <a:pt x="6164719" y="0"/>
                </a:lnTo>
                <a:lnTo>
                  <a:pt x="616471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261" t="-5793" b="-11598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Freeform 4"/>
          <p:cNvSpPr/>
          <p:nvPr/>
        </p:nvSpPr>
        <p:spPr>
          <a:xfrm>
            <a:off x="0" y="-6433"/>
            <a:ext cx="5146717" cy="3435433"/>
          </a:xfrm>
          <a:custGeom>
            <a:avLst/>
            <a:gdLst/>
            <a:ahLst/>
            <a:cxnLst/>
            <a:rect l="l" t="t" r="r" b="b"/>
            <a:pathLst>
              <a:path w="7720075" h="5153150">
                <a:moveTo>
                  <a:pt x="0" y="0"/>
                </a:moveTo>
                <a:lnTo>
                  <a:pt x="7720075" y="0"/>
                </a:lnTo>
                <a:lnTo>
                  <a:pt x="7720075" y="5153150"/>
                </a:lnTo>
                <a:lnTo>
                  <a:pt x="0" y="5153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5" name="TextBox 5"/>
          <p:cNvSpPr txBox="1"/>
          <p:nvPr/>
        </p:nvSpPr>
        <p:spPr>
          <a:xfrm>
            <a:off x="0" y="0"/>
            <a:ext cx="5146717" cy="958211"/>
          </a:xfrm>
          <a:prstGeom prst="rect">
            <a:avLst/>
          </a:prstGeom>
          <a:solidFill>
            <a:srgbClr val="FFFFE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In Greece Evil Eyes ward off bad luck.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4774" y="5425300"/>
            <a:ext cx="5249996" cy="1432700"/>
          </a:xfrm>
          <a:prstGeom prst="rect">
            <a:avLst/>
          </a:prstGeom>
          <a:solidFill>
            <a:srgbClr val="FFFFE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Shiva is a Hindu god who is blue because he drank poison to save the world.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03135" y="4950811"/>
            <a:ext cx="4488865" cy="1907189"/>
          </a:xfrm>
          <a:prstGeom prst="rect">
            <a:avLst/>
          </a:prstGeom>
          <a:solidFill>
            <a:srgbClr val="FFFFEF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3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Blue is a very common colour in tartan which is used to  represent a clan or family.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5F07E4-87AA-1F5C-71A3-642E8BE8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FA9FEA8-EE8F-F9CB-0FA7-8EE1F71E3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326763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7858125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333875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9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Exploring words from around the world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World Words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Explain that they will see 4 different words which express emotion from around the world.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Each slide has the word, the country of origin and a clue. 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Show the slide and invite the students to point to a colour on their chart which they think might reflect the word.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Show them the definition on the following slide and invite any thoughts.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Repeat for all 4 words.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Are any of these words familiar to you?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Are there any of these words that you like?</a:t>
                      </a: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Colour charts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FC24F00E-2102-4EB8-7A6F-F2E558AEB002}"/>
              </a:ext>
            </a:extLst>
          </p:cNvPr>
          <p:cNvSpPr/>
          <p:nvPr/>
        </p:nvSpPr>
        <p:spPr>
          <a:xfrm>
            <a:off x="89238" y="26465"/>
            <a:ext cx="807187" cy="574989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64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3156" y="2941220"/>
            <a:ext cx="5878844" cy="3916780"/>
          </a:xfrm>
          <a:custGeom>
            <a:avLst/>
            <a:gdLst/>
            <a:ahLst/>
            <a:cxnLst/>
            <a:rect l="l" t="t" r="r" b="b"/>
            <a:pathLst>
              <a:path w="8818266" h="5875170">
                <a:moveTo>
                  <a:pt x="0" y="0"/>
                </a:moveTo>
                <a:lnTo>
                  <a:pt x="8818266" y="0"/>
                </a:lnTo>
                <a:lnTo>
                  <a:pt x="8818266" y="5875170"/>
                </a:lnTo>
                <a:lnTo>
                  <a:pt x="0" y="58751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TextBox 3"/>
          <p:cNvSpPr txBox="1"/>
          <p:nvPr/>
        </p:nvSpPr>
        <p:spPr>
          <a:xfrm>
            <a:off x="471340" y="66627"/>
            <a:ext cx="3745060" cy="1701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01"/>
              </a:lnSpc>
              <a:spcBef>
                <a:spcPct val="0"/>
              </a:spcBef>
            </a:pPr>
            <a:r>
              <a:rPr lang="en-US" sz="10001" dirty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Tartle</a:t>
            </a:r>
          </a:p>
        </p:txBody>
      </p:sp>
      <p:sp>
        <p:nvSpPr>
          <p:cNvPr id="4" name="Freeform 4"/>
          <p:cNvSpPr/>
          <p:nvPr/>
        </p:nvSpPr>
        <p:spPr>
          <a:xfrm>
            <a:off x="685800" y="2215008"/>
            <a:ext cx="5090558" cy="3391584"/>
          </a:xfrm>
          <a:custGeom>
            <a:avLst/>
            <a:gdLst/>
            <a:ahLst/>
            <a:cxnLst/>
            <a:rect l="l" t="t" r="r" b="b"/>
            <a:pathLst>
              <a:path w="7635837" h="5087376">
                <a:moveTo>
                  <a:pt x="0" y="0"/>
                </a:moveTo>
                <a:lnTo>
                  <a:pt x="7635837" y="0"/>
                </a:lnTo>
                <a:lnTo>
                  <a:pt x="7635837" y="5087376"/>
                </a:lnTo>
                <a:lnTo>
                  <a:pt x="0" y="50873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13156" y="2941220"/>
            <a:ext cx="5878844" cy="3916780"/>
          </a:xfrm>
          <a:custGeom>
            <a:avLst/>
            <a:gdLst/>
            <a:ahLst/>
            <a:cxnLst/>
            <a:rect l="l" t="t" r="r" b="b"/>
            <a:pathLst>
              <a:path w="8818266" h="5875170">
                <a:moveTo>
                  <a:pt x="0" y="0"/>
                </a:moveTo>
                <a:lnTo>
                  <a:pt x="8818266" y="0"/>
                </a:lnTo>
                <a:lnTo>
                  <a:pt x="8818266" y="5875170"/>
                </a:lnTo>
                <a:lnTo>
                  <a:pt x="0" y="58751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TextBox 3"/>
          <p:cNvSpPr txBox="1"/>
          <p:nvPr/>
        </p:nvSpPr>
        <p:spPr>
          <a:xfrm>
            <a:off x="285567" y="193627"/>
            <a:ext cx="11620867" cy="177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Tartle: A sudden rush of embarrassment, panic, and self-consciousness when you </a:t>
            </a:r>
            <a:r>
              <a:rPr lang="en-US" sz="36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realise</a:t>
            </a: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you’ve forgotten someone’s name just as you’re about to introduce them. </a:t>
            </a:r>
          </a:p>
        </p:txBody>
      </p:sp>
      <p:sp>
        <p:nvSpPr>
          <p:cNvPr id="4" name="Freeform 4"/>
          <p:cNvSpPr/>
          <p:nvPr/>
        </p:nvSpPr>
        <p:spPr>
          <a:xfrm>
            <a:off x="685800" y="2215008"/>
            <a:ext cx="5090558" cy="3391584"/>
          </a:xfrm>
          <a:custGeom>
            <a:avLst/>
            <a:gdLst/>
            <a:ahLst/>
            <a:cxnLst/>
            <a:rect l="l" t="t" r="r" b="b"/>
            <a:pathLst>
              <a:path w="7635837" h="5087376">
                <a:moveTo>
                  <a:pt x="0" y="0"/>
                </a:moveTo>
                <a:lnTo>
                  <a:pt x="7635837" y="0"/>
                </a:lnTo>
                <a:lnTo>
                  <a:pt x="7635837" y="5087376"/>
                </a:lnTo>
                <a:lnTo>
                  <a:pt x="0" y="50873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97295" y="1829537"/>
            <a:ext cx="6594705" cy="5028463"/>
          </a:xfrm>
          <a:custGeom>
            <a:avLst/>
            <a:gdLst/>
            <a:ahLst/>
            <a:cxnLst/>
            <a:rect l="l" t="t" r="r" b="b"/>
            <a:pathLst>
              <a:path w="9892058" h="7542694">
                <a:moveTo>
                  <a:pt x="0" y="0"/>
                </a:moveTo>
                <a:lnTo>
                  <a:pt x="9892058" y="0"/>
                </a:lnTo>
                <a:lnTo>
                  <a:pt x="9892058" y="7542694"/>
                </a:lnTo>
                <a:lnTo>
                  <a:pt x="0" y="7542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407347" y="2439185"/>
            <a:ext cx="4109663" cy="2743200"/>
          </a:xfrm>
          <a:custGeom>
            <a:avLst/>
            <a:gdLst/>
            <a:ahLst/>
            <a:cxnLst/>
            <a:rect l="l" t="t" r="r" b="b"/>
            <a:pathLst>
              <a:path w="6164494" h="4114800">
                <a:moveTo>
                  <a:pt x="0" y="0"/>
                </a:moveTo>
                <a:lnTo>
                  <a:pt x="6164495" y="0"/>
                </a:lnTo>
                <a:lnTo>
                  <a:pt x="61644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TextBox 4"/>
          <p:cNvSpPr txBox="1"/>
          <p:nvPr/>
        </p:nvSpPr>
        <p:spPr>
          <a:xfrm>
            <a:off x="407347" y="-196850"/>
            <a:ext cx="3501687" cy="348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1"/>
              </a:lnSpc>
              <a:spcBef>
                <a:spcPct val="0"/>
              </a:spcBef>
            </a:pPr>
            <a:r>
              <a:rPr lang="en-US" sz="10001" dirty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Amae</a:t>
            </a:r>
          </a:p>
          <a:p>
            <a:pPr algn="ctr">
              <a:lnSpc>
                <a:spcPts val="14001"/>
              </a:lnSpc>
              <a:spcBef>
                <a:spcPct val="0"/>
              </a:spcBef>
            </a:pPr>
            <a:endParaRPr lang="en-US" sz="1000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11109" y="2755070"/>
            <a:ext cx="5380891" cy="4102930"/>
          </a:xfrm>
          <a:custGeom>
            <a:avLst/>
            <a:gdLst/>
            <a:ahLst/>
            <a:cxnLst/>
            <a:rect l="l" t="t" r="r" b="b"/>
            <a:pathLst>
              <a:path w="8071337" h="6154395">
                <a:moveTo>
                  <a:pt x="0" y="0"/>
                </a:moveTo>
                <a:lnTo>
                  <a:pt x="8071337" y="0"/>
                </a:lnTo>
                <a:lnTo>
                  <a:pt x="8071337" y="6154395"/>
                </a:lnTo>
                <a:lnTo>
                  <a:pt x="0" y="61543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407347" y="2439185"/>
            <a:ext cx="4109663" cy="2743200"/>
          </a:xfrm>
          <a:custGeom>
            <a:avLst/>
            <a:gdLst/>
            <a:ahLst/>
            <a:cxnLst/>
            <a:rect l="l" t="t" r="r" b="b"/>
            <a:pathLst>
              <a:path w="6164494" h="4114800">
                <a:moveTo>
                  <a:pt x="0" y="0"/>
                </a:moveTo>
                <a:lnTo>
                  <a:pt x="6164495" y="0"/>
                </a:lnTo>
                <a:lnTo>
                  <a:pt x="61644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TextBox 4"/>
          <p:cNvSpPr txBox="1"/>
          <p:nvPr/>
        </p:nvSpPr>
        <p:spPr>
          <a:xfrm>
            <a:off x="188536" y="66035"/>
            <a:ext cx="11814928" cy="23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Amae: It’s the feeling of being able to let your guard down, be vulnerable, and trust that the other person will look after you.</a:t>
            </a:r>
          </a:p>
          <a:p>
            <a:pPr algn="ctr">
              <a:lnSpc>
                <a:spcPts val="4667"/>
              </a:lnSpc>
              <a:spcBef>
                <a:spcPct val="0"/>
              </a:spcBef>
            </a:pPr>
            <a:endParaRPr lang="en-US" sz="333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76975" y="2828925"/>
            <a:ext cx="5915025" cy="4029075"/>
          </a:xfrm>
          <a:custGeom>
            <a:avLst/>
            <a:gdLst/>
            <a:ahLst/>
            <a:cxnLst/>
            <a:rect l="l" t="t" r="r" b="b"/>
            <a:pathLst>
              <a:path w="8435354" h="5620055">
                <a:moveTo>
                  <a:pt x="0" y="0"/>
                </a:moveTo>
                <a:lnTo>
                  <a:pt x="8435354" y="0"/>
                </a:lnTo>
                <a:lnTo>
                  <a:pt x="8435354" y="5620055"/>
                </a:lnTo>
                <a:lnTo>
                  <a:pt x="0" y="56200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1031785" y="2100896"/>
            <a:ext cx="3491568" cy="3440596"/>
          </a:xfrm>
          <a:custGeom>
            <a:avLst/>
            <a:gdLst/>
            <a:ahLst/>
            <a:cxnLst/>
            <a:rect l="l" t="t" r="r" b="b"/>
            <a:pathLst>
              <a:path w="5237352" h="5160894">
                <a:moveTo>
                  <a:pt x="0" y="0"/>
                </a:moveTo>
                <a:lnTo>
                  <a:pt x="5237352" y="0"/>
                </a:lnTo>
                <a:lnTo>
                  <a:pt x="5237352" y="5160895"/>
                </a:lnTo>
                <a:lnTo>
                  <a:pt x="0" y="5160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chemeClr val="tx1"/>
            </a:solidFill>
          </a:ln>
        </p:spPr>
        <p:txBody>
          <a:bodyPr/>
          <a:lstStyle/>
          <a:p>
            <a:endParaRPr lang="en-GB" sz="1200"/>
          </a:p>
        </p:txBody>
      </p:sp>
      <p:sp>
        <p:nvSpPr>
          <p:cNvPr id="4" name="TextBox 4"/>
          <p:cNvSpPr txBox="1"/>
          <p:nvPr/>
        </p:nvSpPr>
        <p:spPr>
          <a:xfrm>
            <a:off x="188536" y="-196850"/>
            <a:ext cx="9355733" cy="170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001"/>
              </a:lnSpc>
              <a:spcBef>
                <a:spcPct val="0"/>
              </a:spcBef>
            </a:pPr>
            <a:r>
              <a:rPr lang="en-US" sz="10001" dirty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Schadenfreude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48425" y="2962275"/>
            <a:ext cx="5743575" cy="3895725"/>
          </a:xfrm>
          <a:custGeom>
            <a:avLst/>
            <a:gdLst/>
            <a:ahLst/>
            <a:cxnLst/>
            <a:rect l="l" t="t" r="r" b="b"/>
            <a:pathLst>
              <a:path w="8435354" h="5620055">
                <a:moveTo>
                  <a:pt x="0" y="0"/>
                </a:moveTo>
                <a:lnTo>
                  <a:pt x="8435354" y="0"/>
                </a:lnTo>
                <a:lnTo>
                  <a:pt x="8435354" y="5620055"/>
                </a:lnTo>
                <a:lnTo>
                  <a:pt x="0" y="56200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TextBox 4"/>
          <p:cNvSpPr txBox="1"/>
          <p:nvPr/>
        </p:nvSpPr>
        <p:spPr>
          <a:xfrm>
            <a:off x="157298" y="0"/>
            <a:ext cx="11877403" cy="1779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Schadenfreude: The pleasure or satisfaction you feel when you see someone else experience misfortune, failure, or embarrassment.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9A7F4B64-0189-B5E3-5F84-3E23056234F4}"/>
              </a:ext>
            </a:extLst>
          </p:cNvPr>
          <p:cNvSpPr/>
          <p:nvPr/>
        </p:nvSpPr>
        <p:spPr>
          <a:xfrm>
            <a:off x="1031785" y="2100896"/>
            <a:ext cx="3491568" cy="3440596"/>
          </a:xfrm>
          <a:custGeom>
            <a:avLst/>
            <a:gdLst/>
            <a:ahLst/>
            <a:cxnLst/>
            <a:rect l="l" t="t" r="r" b="b"/>
            <a:pathLst>
              <a:path w="5237352" h="5160894">
                <a:moveTo>
                  <a:pt x="0" y="0"/>
                </a:moveTo>
                <a:lnTo>
                  <a:pt x="5237352" y="0"/>
                </a:lnTo>
                <a:lnTo>
                  <a:pt x="5237352" y="5160895"/>
                </a:lnTo>
                <a:lnTo>
                  <a:pt x="0" y="5160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chemeClr val="tx1"/>
            </a:solidFill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42756" y="2435259"/>
            <a:ext cx="6649244" cy="4422741"/>
          </a:xfrm>
          <a:custGeom>
            <a:avLst/>
            <a:gdLst/>
            <a:ahLst/>
            <a:cxnLst/>
            <a:rect l="l" t="t" r="r" b="b"/>
            <a:pathLst>
              <a:path w="9973866" h="6634112">
                <a:moveTo>
                  <a:pt x="0" y="0"/>
                </a:moveTo>
                <a:lnTo>
                  <a:pt x="9973866" y="0"/>
                </a:lnTo>
                <a:lnTo>
                  <a:pt x="9973866" y="6634112"/>
                </a:lnTo>
                <a:lnTo>
                  <a:pt x="0" y="6634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8" t="-2978" r="-17083" b="-15008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/>
          <p:cNvSpPr/>
          <p:nvPr/>
        </p:nvSpPr>
        <p:spPr>
          <a:xfrm>
            <a:off x="473697" y="2057400"/>
            <a:ext cx="4389120" cy="2743200"/>
          </a:xfrm>
          <a:custGeom>
            <a:avLst/>
            <a:gdLst/>
            <a:ahLst/>
            <a:cxnLst/>
            <a:rect l="l" t="t" r="r" b="b"/>
            <a:pathLst>
              <a:path w="6583680" h="411480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TextBox 4"/>
          <p:cNvSpPr txBox="1"/>
          <p:nvPr/>
        </p:nvSpPr>
        <p:spPr>
          <a:xfrm>
            <a:off x="342900" y="587375"/>
            <a:ext cx="2524125" cy="807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10000" dirty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Gigil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21E251-E273-6FF0-2173-B0A56536A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00B5292-7C10-E661-9EEF-594CD8E43DE7}"/>
              </a:ext>
            </a:extLst>
          </p:cNvPr>
          <p:cNvSpPr/>
          <p:nvPr/>
        </p:nvSpPr>
        <p:spPr>
          <a:xfrm>
            <a:off x="5542756" y="2435259"/>
            <a:ext cx="6649244" cy="4422741"/>
          </a:xfrm>
          <a:custGeom>
            <a:avLst/>
            <a:gdLst/>
            <a:ahLst/>
            <a:cxnLst/>
            <a:rect l="l" t="t" r="r" b="b"/>
            <a:pathLst>
              <a:path w="9973866" h="6634112">
                <a:moveTo>
                  <a:pt x="0" y="0"/>
                </a:moveTo>
                <a:lnTo>
                  <a:pt x="9973866" y="0"/>
                </a:lnTo>
                <a:lnTo>
                  <a:pt x="9973866" y="6634112"/>
                </a:lnTo>
                <a:lnTo>
                  <a:pt x="0" y="6634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8" t="-2978" r="-17083" b="-15008"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488AF95-9BBB-A704-724A-C957CEC2ADAD}"/>
              </a:ext>
            </a:extLst>
          </p:cNvPr>
          <p:cNvSpPr/>
          <p:nvPr/>
        </p:nvSpPr>
        <p:spPr>
          <a:xfrm>
            <a:off x="473697" y="2057400"/>
            <a:ext cx="4389120" cy="2743200"/>
          </a:xfrm>
          <a:custGeom>
            <a:avLst/>
            <a:gdLst/>
            <a:ahLst/>
            <a:cxnLst/>
            <a:rect l="l" t="t" r="r" b="b"/>
            <a:pathLst>
              <a:path w="6583680" h="411480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D99C378-ECA7-062C-6B57-EDC8AAF9E8FE}"/>
              </a:ext>
            </a:extLst>
          </p:cNvPr>
          <p:cNvSpPr txBox="1"/>
          <p:nvPr/>
        </p:nvSpPr>
        <p:spPr>
          <a:xfrm>
            <a:off x="180975" y="92075"/>
            <a:ext cx="12192000" cy="1779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Gigil: Is the overwhelming, almost uncontrollable urge to squeeze, pinch, or cuddle something (or someone) you find incredibly cute. </a:t>
            </a:r>
          </a:p>
        </p:txBody>
      </p:sp>
    </p:spTree>
    <p:extLst>
      <p:ext uri="{BB962C8B-B14F-4D97-AF65-F5344CB8AC3E}">
        <p14:creationId xmlns:p14="http://schemas.microsoft.com/office/powerpoint/2010/main" val="2530340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0544E1-0B89-DCCC-C91B-55A3A0EDF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2CA312-63EB-D476-3886-B358EFBEE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534630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bandRow="1"/>
              <a:tblGrid>
                <a:gridCol w="7800975">
                  <a:extLst>
                    <a:ext uri="{9D8B030D-6E8A-4147-A177-3AD203B41FA5}">
                      <a16:colId xmlns:a16="http://schemas.microsoft.com/office/drawing/2014/main" val="3070378101"/>
                    </a:ext>
                  </a:extLst>
                </a:gridCol>
                <a:gridCol w="4391025">
                  <a:extLst>
                    <a:ext uri="{9D8B030D-6E8A-4147-A177-3AD203B41FA5}">
                      <a16:colId xmlns:a16="http://schemas.microsoft.com/office/drawing/2014/main" val="1850547189"/>
                    </a:ext>
                  </a:extLst>
                </a:gridCol>
              </a:tblGrid>
              <a:tr h="70709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               Year 7 Summer Term Week 10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766593"/>
                  </a:ext>
                </a:extLst>
              </a:tr>
              <a:tr h="937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Learning Objective: </a:t>
                      </a: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Exploring growth and learning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Activity:  </a:t>
                      </a: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Revisiting Year 7 Connecting Through Colour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796416"/>
                  </a:ext>
                </a:extLst>
              </a:tr>
              <a:tr h="4237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Instructions: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Invite the students to reflect on their Connecting Through Colour sessions for the year.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Ask them which of the activities they would like to revisit today and then redo that session with them.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Questions for engagement: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How have you found Connecting Through Colour?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What have you gained from the sessions?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What did you find  easy or difficult?</a:t>
                      </a:r>
                    </a:p>
                    <a:p>
                      <a:pPr marL="20193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2000" dirty="0">
                        <a:effectLst/>
                        <a:latin typeface="+mj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667139"/>
                  </a:ext>
                </a:extLst>
              </a:tr>
              <a:tr h="97510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Resources: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j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Dependent on the session chosen.</a:t>
                      </a:r>
                    </a:p>
                  </a:txBody>
                  <a:tcPr marL="49567" marR="49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37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721D6E14-4160-1189-7C28-EDC322435FB1}"/>
              </a:ext>
            </a:extLst>
          </p:cNvPr>
          <p:cNvSpPr/>
          <p:nvPr/>
        </p:nvSpPr>
        <p:spPr>
          <a:xfrm>
            <a:off x="89238" y="26465"/>
            <a:ext cx="807187" cy="574989"/>
          </a:xfrm>
          <a:custGeom>
            <a:avLst/>
            <a:gdLst/>
            <a:ahLst/>
            <a:cxnLst/>
            <a:rect l="l" t="t" r="r" b="b"/>
            <a:pathLst>
              <a:path w="6309264" h="5547340">
                <a:moveTo>
                  <a:pt x="0" y="0"/>
                </a:moveTo>
                <a:lnTo>
                  <a:pt x="6309264" y="0"/>
                </a:lnTo>
                <a:lnTo>
                  <a:pt x="6309264" y="5547340"/>
                </a:lnTo>
                <a:lnTo>
                  <a:pt x="0" y="554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455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1493</Words>
  <Application>Microsoft Office PowerPoint</Application>
  <PresentationFormat>Widescreen</PresentationFormat>
  <Paragraphs>208</Paragraphs>
  <Slides>34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Aptos</vt:lpstr>
      <vt:lpstr>Aptos Display</vt:lpstr>
      <vt:lpstr>Arial</vt:lpstr>
      <vt:lpstr>Canva Sans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Peer Reviewer</dc:creator>
  <cp:lastModifiedBy>Peer Reviewer</cp:lastModifiedBy>
  <cp:revision>7</cp:revision>
  <dcterms:created xsi:type="dcterms:W3CDTF">2025-09-28T07:03:08Z</dcterms:created>
  <dcterms:modified xsi:type="dcterms:W3CDTF">2025-10-10T19:03:41Z</dcterms:modified>
</cp:coreProperties>
</file>